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6"/>
  </p:notesMasterIdLst>
  <p:sldIdLst>
    <p:sldId id="261" r:id="rId2"/>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99" r:id="rId22"/>
    <p:sldId id="280" r:id="rId23"/>
    <p:sldId id="287" r:id="rId24"/>
    <p:sldId id="281" r:id="rId25"/>
    <p:sldId id="282" r:id="rId26"/>
    <p:sldId id="283" r:id="rId27"/>
    <p:sldId id="284" r:id="rId28"/>
    <p:sldId id="300" r:id="rId29"/>
    <p:sldId id="285" r:id="rId30"/>
    <p:sldId id="301" r:id="rId31"/>
    <p:sldId id="302" r:id="rId32"/>
    <p:sldId id="303" r:id="rId33"/>
    <p:sldId id="286" r:id="rId34"/>
    <p:sldId id="288" r:id="rId35"/>
    <p:sldId id="289" r:id="rId36"/>
    <p:sldId id="290" r:id="rId37"/>
    <p:sldId id="291" r:id="rId38"/>
    <p:sldId id="292" r:id="rId39"/>
    <p:sldId id="293" r:id="rId40"/>
    <p:sldId id="294" r:id="rId41"/>
    <p:sldId id="295" r:id="rId42"/>
    <p:sldId id="297" r:id="rId43"/>
    <p:sldId id="296" r:id="rId44"/>
    <p:sldId id="298" r:id="rId45"/>
  </p:sldIdLst>
  <p:sldSz cx="9144000" cy="5143500" type="screen16x9"/>
  <p:notesSz cx="6858000" cy="9144000"/>
  <p:embeddedFontLst>
    <p:embeddedFont>
      <p:font typeface="Montserrat Black" panose="020B0604020202020204" charset="0"/>
      <p:bold r:id="rId47"/>
      <p:boldItalic r:id="rId48"/>
    </p:embeddedFont>
    <p:embeddedFont>
      <p:font typeface="Livvic"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688D56-2DE4-4AE3-8FED-DFF17D169EDD}">
  <a:tblStyle styleId="{0C688D56-2DE4-4AE3-8FED-DFF17D169E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85" d="100"/>
          <a:sy n="85"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5bbeb8a9b_0_9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15bbeb8a9b_0_9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3889200" y="2458588"/>
            <a:ext cx="4628100" cy="118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900"/>
              <a:buNone/>
              <a:defRPr sz="16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54" name="Google Shape;54;p9"/>
          <p:cNvSpPr txBox="1">
            <a:spLocks noGrp="1"/>
          </p:cNvSpPr>
          <p:nvPr>
            <p:ph type="title"/>
          </p:nvPr>
        </p:nvSpPr>
        <p:spPr>
          <a:xfrm>
            <a:off x="3889225" y="1696013"/>
            <a:ext cx="4628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55" name="Google Shape;55;p9"/>
          <p:cNvSpPr/>
          <p:nvPr/>
        </p:nvSpPr>
        <p:spPr>
          <a:xfrm>
            <a:off x="0" y="0"/>
            <a:ext cx="2391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2789563" y="285051"/>
            <a:ext cx="121500" cy="1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9"/>
          <p:cNvCxnSpPr/>
          <p:nvPr/>
        </p:nvCxnSpPr>
        <p:spPr>
          <a:xfrm>
            <a:off x="4688638" y="4794850"/>
            <a:ext cx="3747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3">
  <p:cSld name="ONE_COLUMN_TEXT_3">
    <p:bg>
      <p:bgPr>
        <a:solidFill>
          <a:schemeClr val="lt1"/>
        </a:solid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1633850" y="1295200"/>
            <a:ext cx="5876400" cy="149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10000" b="1">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8" name="Google Shape;208;p27"/>
          <p:cNvSpPr txBox="1">
            <a:spLocks noGrp="1"/>
          </p:cNvSpPr>
          <p:nvPr>
            <p:ph type="subTitle" idx="1"/>
          </p:nvPr>
        </p:nvSpPr>
        <p:spPr>
          <a:xfrm>
            <a:off x="2275613" y="2870750"/>
            <a:ext cx="4592700" cy="74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27"/>
          <p:cNvSpPr/>
          <p:nvPr/>
        </p:nvSpPr>
        <p:spPr>
          <a:xfrm>
            <a:off x="8303775" y="280551"/>
            <a:ext cx="121500" cy="12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27"/>
          <p:cNvCxnSpPr/>
          <p:nvPr/>
        </p:nvCxnSpPr>
        <p:spPr>
          <a:xfrm>
            <a:off x="720000" y="341300"/>
            <a:ext cx="7421400" cy="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27"/>
          <p:cNvCxnSpPr/>
          <p:nvPr/>
        </p:nvCxnSpPr>
        <p:spPr>
          <a:xfrm>
            <a:off x="2619075" y="4794850"/>
            <a:ext cx="58062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4">
    <p:bg>
      <p:bgPr>
        <a:solidFill>
          <a:schemeClr val="lt1"/>
        </a:solidFill>
        <a:effectLst/>
      </p:bgPr>
    </p:bg>
    <p:spTree>
      <p:nvGrpSpPr>
        <p:cNvPr id="1" name="Shape 235"/>
        <p:cNvGrpSpPr/>
        <p:nvPr/>
      </p:nvGrpSpPr>
      <p:grpSpPr>
        <a:xfrm>
          <a:off x="0" y="0"/>
          <a:ext cx="0" cy="0"/>
          <a:chOff x="0" y="0"/>
          <a:chExt cx="0" cy="0"/>
        </a:xfrm>
      </p:grpSpPr>
      <p:sp>
        <p:nvSpPr>
          <p:cNvPr id="236" name="Google Shape;236;p31"/>
          <p:cNvSpPr/>
          <p:nvPr/>
        </p:nvSpPr>
        <p:spPr>
          <a:xfrm>
            <a:off x="8303775" y="280551"/>
            <a:ext cx="121500" cy="12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31"/>
          <p:cNvCxnSpPr/>
          <p:nvPr/>
        </p:nvCxnSpPr>
        <p:spPr>
          <a:xfrm>
            <a:off x="720000" y="341300"/>
            <a:ext cx="7421400" cy="0"/>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p31"/>
          <p:cNvCxnSpPr/>
          <p:nvPr/>
        </p:nvCxnSpPr>
        <p:spPr>
          <a:xfrm>
            <a:off x="2619075" y="4794850"/>
            <a:ext cx="5806200" cy="0"/>
          </a:xfrm>
          <a:prstGeom prst="straightConnector1">
            <a:avLst/>
          </a:prstGeom>
          <a:noFill/>
          <a:ln w="9525" cap="flat" cmpd="sng">
            <a:solidFill>
              <a:schemeClr val="dk2"/>
            </a:solidFill>
            <a:prstDash val="solid"/>
            <a:round/>
            <a:headEnd type="none" w="med" len="med"/>
            <a:tailEnd type="none" w="med" len="med"/>
          </a:ln>
        </p:spPr>
      </p:cxnSp>
      <p:sp>
        <p:nvSpPr>
          <p:cNvPr id="239" name="Google Shape;239;p31"/>
          <p:cNvSpPr txBox="1"/>
          <p:nvPr/>
        </p:nvSpPr>
        <p:spPr>
          <a:xfrm>
            <a:off x="635853" y="4640962"/>
            <a:ext cx="1930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Montserrat Black"/>
                <a:ea typeface="Montserrat Black"/>
                <a:cs typeface="Montserrat Black"/>
                <a:sym typeface="Montserrat Black"/>
              </a:rPr>
              <a:t>www.traditionalmedicine.com</a:t>
            </a:r>
            <a:endParaRPr sz="800">
              <a:solidFill>
                <a:schemeClr val="dk2"/>
              </a:solidFill>
              <a:latin typeface="Montserrat Black"/>
              <a:ea typeface="Montserrat Black"/>
              <a:cs typeface="Montserrat Black"/>
              <a:sym typeface="Montserrat Black"/>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240"/>
        <p:cNvGrpSpPr/>
        <p:nvPr/>
      </p:nvGrpSpPr>
      <p:grpSpPr>
        <a:xfrm>
          <a:off x="0" y="0"/>
          <a:ext cx="0" cy="0"/>
          <a:chOff x="0" y="0"/>
          <a:chExt cx="0" cy="0"/>
        </a:xfrm>
      </p:grpSpPr>
      <p:sp>
        <p:nvSpPr>
          <p:cNvPr id="241" name="Google Shape;241;p32"/>
          <p:cNvSpPr/>
          <p:nvPr/>
        </p:nvSpPr>
        <p:spPr>
          <a:xfrm>
            <a:off x="0" y="0"/>
            <a:ext cx="23913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789563" y="285051"/>
            <a:ext cx="121500" cy="12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2"/>
          <p:cNvCxnSpPr/>
          <p:nvPr/>
        </p:nvCxnSpPr>
        <p:spPr>
          <a:xfrm>
            <a:off x="4688638" y="4794850"/>
            <a:ext cx="3747000" cy="0"/>
          </a:xfrm>
          <a:prstGeom prst="straightConnector1">
            <a:avLst/>
          </a:prstGeom>
          <a:noFill/>
          <a:ln w="9525" cap="flat" cmpd="sng">
            <a:solidFill>
              <a:schemeClr val="lt1"/>
            </a:solidFill>
            <a:prstDash val="solid"/>
            <a:round/>
            <a:headEnd type="none" w="med" len="med"/>
            <a:tailEnd type="none" w="med" len="med"/>
          </a:ln>
        </p:spPr>
      </p:cxnSp>
      <p:sp>
        <p:nvSpPr>
          <p:cNvPr id="244" name="Google Shape;244;p32"/>
          <p:cNvSpPr txBox="1"/>
          <p:nvPr/>
        </p:nvSpPr>
        <p:spPr>
          <a:xfrm>
            <a:off x="6587113" y="191903"/>
            <a:ext cx="1930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ontserrat Black"/>
                <a:ea typeface="Montserrat Black"/>
                <a:cs typeface="Montserrat Black"/>
                <a:sym typeface="Montserrat Black"/>
              </a:rPr>
              <a:t>#TraditionalMedicineWorkshop</a:t>
            </a:r>
            <a:endParaRPr sz="800">
              <a:solidFill>
                <a:schemeClr val="lt1"/>
              </a:solidFill>
              <a:latin typeface="Montserrat Black"/>
              <a:ea typeface="Montserrat Black"/>
              <a:cs typeface="Montserrat Black"/>
              <a:sym typeface="Montserrat Black"/>
            </a:endParaRPr>
          </a:p>
        </p:txBody>
      </p:sp>
      <p:sp>
        <p:nvSpPr>
          <p:cNvPr id="245" name="Google Shape;245;p32"/>
          <p:cNvSpPr txBox="1"/>
          <p:nvPr/>
        </p:nvSpPr>
        <p:spPr>
          <a:xfrm>
            <a:off x="2705416" y="4640962"/>
            <a:ext cx="1930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Montserrat Black"/>
                <a:ea typeface="Montserrat Black"/>
                <a:cs typeface="Montserrat Black"/>
                <a:sym typeface="Montserrat Black"/>
              </a:rPr>
              <a:t>www.traditionalmedicine.com</a:t>
            </a:r>
            <a:endParaRPr sz="800">
              <a:solidFill>
                <a:schemeClr val="lt1"/>
              </a:solidFill>
              <a:latin typeface="Montserrat Black"/>
              <a:ea typeface="Montserrat Black"/>
              <a:cs typeface="Montserrat Black"/>
              <a:sym typeface="Montserrat Black"/>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64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1pPr>
            <a:lvl2pPr lvl="1"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3400"/>
              <a:buFont typeface="Montserrat Black"/>
              <a:buNone/>
              <a:defRPr sz="3400">
                <a:solidFill>
                  <a:schemeClr val="lt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20000" y="1142975"/>
            <a:ext cx="7704000" cy="3370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1600"/>
              </a:spcBef>
              <a:spcAft>
                <a:spcPts val="160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8" r:id="rId2"/>
    <p:sldLayoutId id="2147483673" r:id="rId3"/>
    <p:sldLayoutId id="2147483677" r:id="rId4"/>
    <p:sldLayoutId id="214748367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1"/>
          <p:cNvSpPr txBox="1">
            <a:spLocks noGrp="1"/>
          </p:cNvSpPr>
          <p:nvPr>
            <p:ph type="title"/>
          </p:nvPr>
        </p:nvSpPr>
        <p:spPr>
          <a:xfrm>
            <a:off x="2898275" y="371006"/>
            <a:ext cx="6050851" cy="572700"/>
          </a:xfrm>
          <a:prstGeom prst="rect">
            <a:avLst/>
          </a:prstGeom>
        </p:spPr>
        <p:txBody>
          <a:bodyPr spcFirstLastPara="1" wrap="square" lIns="91425" tIns="91425" rIns="91425" bIns="91425" anchor="t" anchorCtr="0">
            <a:noAutofit/>
          </a:bodyPr>
          <a:lstStyle/>
          <a:p>
            <a:pPr lvl="0" algn="just"/>
            <a:r>
              <a:rPr lang="en-US" sz="3200" dirty="0" smtClean="0"/>
              <a:t>Web-Based Application for Ordering Tables and Dishes of Cafe Tepi Danau Bistro</a:t>
            </a:r>
            <a:endParaRPr sz="3200" dirty="0"/>
          </a:p>
        </p:txBody>
      </p:sp>
      <p:sp>
        <p:nvSpPr>
          <p:cNvPr id="431" name="Google Shape;431;p41"/>
          <p:cNvSpPr txBox="1">
            <a:spLocks noGrp="1"/>
          </p:cNvSpPr>
          <p:nvPr>
            <p:ph type="subTitle" idx="1"/>
          </p:nvPr>
        </p:nvSpPr>
        <p:spPr>
          <a:xfrm>
            <a:off x="3113702" y="2467070"/>
            <a:ext cx="5423195" cy="4250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GROUP 09:</a:t>
            </a:r>
          </a:p>
          <a:p>
            <a:pPr marL="0" lvl="0" indent="0" algn="l" rtl="0">
              <a:spcBef>
                <a:spcPts val="0"/>
              </a:spcBef>
              <a:spcAft>
                <a:spcPts val="1600"/>
              </a:spcAft>
              <a:buNone/>
            </a:pPr>
            <a:r>
              <a:rPr lang="en" sz="1400" dirty="0" smtClean="0"/>
              <a:t>11321023 Emy Sonia Sinambela</a:t>
            </a:r>
          </a:p>
          <a:p>
            <a:pPr marL="0" lvl="0" indent="0" algn="l" rtl="0">
              <a:spcBef>
                <a:spcPts val="0"/>
              </a:spcBef>
              <a:spcAft>
                <a:spcPts val="1600"/>
              </a:spcAft>
              <a:buNone/>
            </a:pPr>
            <a:r>
              <a:rPr lang="en" sz="1400" dirty="0" smtClean="0"/>
              <a:t>11321032 Bennedict Tambunan</a:t>
            </a:r>
          </a:p>
          <a:p>
            <a:pPr marL="0" lvl="0" indent="0" algn="l" rtl="0">
              <a:spcBef>
                <a:spcPts val="0"/>
              </a:spcBef>
              <a:spcAft>
                <a:spcPts val="1600"/>
              </a:spcAft>
              <a:buNone/>
            </a:pPr>
            <a:r>
              <a:rPr lang="en" sz="1400" dirty="0" smtClean="0"/>
              <a:t>11321034 Akdes Simon Simamora</a:t>
            </a:r>
          </a:p>
          <a:p>
            <a:pPr marL="0" lvl="0" indent="0" algn="l" rtl="0">
              <a:spcBef>
                <a:spcPts val="0"/>
              </a:spcBef>
              <a:spcAft>
                <a:spcPts val="1600"/>
              </a:spcAft>
              <a:buNone/>
            </a:pPr>
            <a:r>
              <a:rPr lang="en" sz="1400" dirty="0" smtClean="0"/>
              <a:t>11321039 Putra Jaya Manurung</a:t>
            </a:r>
            <a:endParaRPr sz="1400" dirty="0"/>
          </a:p>
        </p:txBody>
      </p:sp>
      <p:pic>
        <p:nvPicPr>
          <p:cNvPr id="1026"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42013" cy="7420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2013" y="3349"/>
            <a:ext cx="989350" cy="738664"/>
          </a:xfrm>
          <a:prstGeom prst="rect">
            <a:avLst/>
          </a:prstGeom>
          <a:noFill/>
        </p:spPr>
        <p:txBody>
          <a:bodyPr wrap="square" rtlCol="0">
            <a:spAutoFit/>
          </a:bodyPr>
          <a:lstStyle/>
          <a:p>
            <a:r>
              <a:rPr lang="en-US" dirty="0" smtClean="0"/>
              <a:t>Institut</a:t>
            </a:r>
          </a:p>
          <a:p>
            <a:r>
              <a:rPr lang="en-US" dirty="0" smtClean="0"/>
              <a:t>Teknologi </a:t>
            </a:r>
          </a:p>
          <a:p>
            <a:r>
              <a:rPr lang="en-US" dirty="0" smtClean="0"/>
              <a:t>Del</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Target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423472" y="1655348"/>
            <a:ext cx="8304552" cy="2308324"/>
          </a:xfrm>
          <a:prstGeom prst="rect">
            <a:avLst/>
          </a:prstGeom>
          <a:noFill/>
        </p:spPr>
        <p:txBody>
          <a:bodyPr wrap="square" rtlCol="0">
            <a:spAutoFit/>
          </a:bodyPr>
          <a:lstStyle/>
          <a:p>
            <a:pPr algn="just"/>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 </a:t>
            </a:r>
            <a:r>
              <a:rPr lang="en-US" sz="1600" dirty="0">
                <a:latin typeface="Times New Roman" panose="02020603050405020304" pitchFamily="18" charset="0"/>
                <a:cs typeface="Times New Roman" panose="02020603050405020304" pitchFamily="18" charset="0"/>
              </a:rPr>
              <a:t>was created to make it easier for customers to get information about the </a:t>
            </a:r>
            <a:r>
              <a:rPr lang="en-US" sz="1600" dirty="0" smtClean="0">
                <a:latin typeface="Times New Roman" panose="02020603050405020304" pitchFamily="18" charset="0"/>
                <a:cs typeface="Times New Roman" panose="02020603050405020304" pitchFamily="18" charset="0"/>
              </a:rPr>
              <a:t>Cafe Tepi Danau Bistro. </a:t>
            </a:r>
            <a:r>
              <a:rPr lang="en-US" sz="1600" dirty="0">
                <a:latin typeface="Times New Roman" panose="02020603050405020304" pitchFamily="18" charset="0"/>
                <a:cs typeface="Times New Roman" panose="02020603050405020304" pitchFamily="18" charset="0"/>
              </a:rPr>
              <a:t>The system developed by the developer was created to minimize the problems that exist today, namely to reduce the possibility of customers not getting tables due to crowds in the café and avoid the possibility of messages being buried between customers and waiters on duty. This system is also expected to help customers in seeing information on food menus available through the system and make it easier for customers to order tables and dishes. To be able to place an order in this system, customers must first register an account. After the customer's account has been registered, the account can log in to the existing system.</a:t>
            </a:r>
          </a:p>
        </p:txBody>
      </p:sp>
    </p:spTree>
    <p:extLst>
      <p:ext uri="{BB962C8B-B14F-4D97-AF65-F5344CB8AC3E}">
        <p14:creationId xmlns:p14="http://schemas.microsoft.com/office/powerpoint/2010/main" val="204128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Target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8610"/>
          <a:stretch/>
        </p:blipFill>
        <p:spPr>
          <a:xfrm>
            <a:off x="202367" y="1577021"/>
            <a:ext cx="6895475" cy="1355865"/>
          </a:xfrm>
          <a:prstGeom prst="rect">
            <a:avLst/>
          </a:prstGeom>
        </p:spPr>
      </p:pic>
      <p:sp>
        <p:nvSpPr>
          <p:cNvPr id="5" name="TextBox 4"/>
          <p:cNvSpPr txBox="1"/>
          <p:nvPr/>
        </p:nvSpPr>
        <p:spPr>
          <a:xfrm flipH="1">
            <a:off x="202367" y="1269244"/>
            <a:ext cx="3559416" cy="307777"/>
          </a:xfrm>
          <a:prstGeom prst="rect">
            <a:avLst/>
          </a:prstGeom>
          <a:noFill/>
        </p:spPr>
        <p:txBody>
          <a:bodyPr wrap="square" rtlCol="0">
            <a:spAutoFit/>
          </a:bodyPr>
          <a:lstStyle/>
          <a:p>
            <a:r>
              <a:rPr lang="en-US" b="1"/>
              <a:t>BPMN Adds to the Menu of Dishes</a:t>
            </a:r>
            <a:endParaRPr lang="en-US" b="1"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9066"/>
          <a:stretch/>
        </p:blipFill>
        <p:spPr>
          <a:xfrm>
            <a:off x="1394085" y="3388251"/>
            <a:ext cx="7285220" cy="1474581"/>
          </a:xfrm>
          <a:prstGeom prst="rect">
            <a:avLst/>
          </a:prstGeom>
        </p:spPr>
      </p:pic>
      <p:sp>
        <p:nvSpPr>
          <p:cNvPr id="8" name="Rectangle 7"/>
          <p:cNvSpPr/>
          <p:nvPr/>
        </p:nvSpPr>
        <p:spPr>
          <a:xfrm>
            <a:off x="518510" y="3086774"/>
            <a:ext cx="2206053" cy="307777"/>
          </a:xfrm>
          <a:prstGeom prst="rect">
            <a:avLst/>
          </a:prstGeom>
        </p:spPr>
        <p:txBody>
          <a:bodyPr wrap="none">
            <a:spAutoFit/>
          </a:bodyPr>
          <a:lstStyle/>
          <a:p>
            <a:r>
              <a:rPr lang="en-US" b="1" dirty="0"/>
              <a:t>BPMN Make a comment</a:t>
            </a:r>
          </a:p>
        </p:txBody>
      </p:sp>
    </p:spTree>
    <p:extLst>
      <p:ext uri="{BB962C8B-B14F-4D97-AF65-F5344CB8AC3E}">
        <p14:creationId xmlns:p14="http://schemas.microsoft.com/office/powerpoint/2010/main" val="264828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a:t>Functions in the </a:t>
            </a:r>
            <a:r>
              <a:rPr lang="en-US" sz="3200" dirty="0" smtClean="0"/>
              <a:t>web app</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423472" y="1184617"/>
            <a:ext cx="7858594" cy="3939540"/>
          </a:xfrm>
          <a:prstGeom prst="rect">
            <a:avLst/>
          </a:prstGeom>
        </p:spPr>
        <p:txBody>
          <a:bodyPr wrap="square">
            <a:spAutoFit/>
          </a:bodyPr>
          <a:lstStyle/>
          <a:p>
            <a:r>
              <a:rPr lang="en-US" sz="1600" dirty="0">
                <a:latin typeface="Times New Roman" panose="02020603050405020304" pitchFamily="18" charset="0"/>
              </a:rPr>
              <a:t>The main </a:t>
            </a:r>
            <a:r>
              <a:rPr lang="en-US" sz="1600" dirty="0" smtClean="0">
                <a:latin typeface="Times New Roman" panose="02020603050405020304" pitchFamily="18" charset="0"/>
              </a:rPr>
              <a:t>function of Web-Based Application for Ordering Tables and Dishes of Cafe Tepi Danau Bistro :</a:t>
            </a:r>
          </a:p>
          <a:p>
            <a:pPr marL="342900" indent="-342900">
              <a:buAutoNum type="arabicPeriod"/>
            </a:pPr>
            <a:r>
              <a:rPr lang="en-US" sz="1600" dirty="0" smtClean="0">
                <a:latin typeface="Times New Roman" panose="02020603050405020304" pitchFamily="18" charset="0"/>
              </a:rPr>
              <a:t>Function for registration		11. Function </a:t>
            </a:r>
            <a:r>
              <a:rPr lang="en-US" sz="1600" dirty="0">
                <a:latin typeface="Times New Roman" panose="02020603050405020304" pitchFamily="18" charset="0"/>
              </a:rPr>
              <a:t>for providing testimonials</a:t>
            </a:r>
          </a:p>
          <a:p>
            <a:pPr marL="342900" indent="-342900">
              <a:buFont typeface="Arial"/>
              <a:buAutoNum type="arabicPeriod"/>
            </a:pPr>
            <a:r>
              <a:rPr lang="en-US" sz="1600" dirty="0">
                <a:latin typeface="Times New Roman" panose="02020603050405020304" pitchFamily="18" charset="0"/>
              </a:rPr>
              <a:t>Function </a:t>
            </a:r>
            <a:r>
              <a:rPr lang="en-US" sz="1600" dirty="0" smtClean="0">
                <a:latin typeface="Times New Roman" panose="02020603050405020304" pitchFamily="18" charset="0"/>
              </a:rPr>
              <a:t>for login			12. Function </a:t>
            </a:r>
            <a:r>
              <a:rPr lang="en-US" sz="1600" dirty="0">
                <a:latin typeface="Times New Roman" panose="02020603050405020304" pitchFamily="18" charset="0"/>
              </a:rPr>
              <a:t>view about cafe	</a:t>
            </a:r>
            <a:endParaRPr lang="en-US" sz="1600" dirty="0" smtClean="0">
              <a:latin typeface="Times New Roman" panose="02020603050405020304" pitchFamily="18" charset="0"/>
            </a:endParaRPr>
          </a:p>
          <a:p>
            <a:pPr marL="342900" indent="-342900">
              <a:buFont typeface="Arial"/>
              <a:buAutoNum type="arabicPeriod"/>
            </a:pPr>
            <a:r>
              <a:rPr lang="en-US" sz="1600" dirty="0" smtClean="0">
                <a:latin typeface="Times New Roman" panose="02020603050405020304" pitchFamily="18" charset="0"/>
              </a:rPr>
              <a:t>Function </a:t>
            </a:r>
            <a:r>
              <a:rPr lang="en-US" sz="1600" dirty="0">
                <a:latin typeface="Times New Roman" panose="02020603050405020304" pitchFamily="18" charset="0"/>
              </a:rPr>
              <a:t>add the menu of </a:t>
            </a:r>
            <a:r>
              <a:rPr lang="en-US" sz="1600" dirty="0" smtClean="0">
                <a:latin typeface="Times New Roman" panose="02020603050405020304" pitchFamily="18" charset="0"/>
              </a:rPr>
              <a:t>dishes	13. Function </a:t>
            </a:r>
            <a:r>
              <a:rPr lang="en-US" sz="1600" dirty="0">
                <a:latin typeface="Times New Roman" panose="02020603050405020304" pitchFamily="18" charset="0"/>
              </a:rPr>
              <a:t>view the menu of </a:t>
            </a:r>
            <a:r>
              <a:rPr lang="en-US" sz="1600" dirty="0" smtClean="0">
                <a:latin typeface="Times New Roman" panose="02020603050405020304" pitchFamily="18" charset="0"/>
              </a:rPr>
              <a:t>dishes</a:t>
            </a:r>
            <a:endParaRPr lang="en-US" sz="1600" dirty="0">
              <a:latin typeface="Times New Roman" panose="02020603050405020304" pitchFamily="18" charset="0"/>
            </a:endParaRPr>
          </a:p>
          <a:p>
            <a:pPr marL="342900" indent="-342900">
              <a:buFont typeface="Arial"/>
              <a:buAutoNum type="arabicPeriod"/>
            </a:pPr>
            <a:r>
              <a:rPr lang="en-US" sz="1600" dirty="0">
                <a:latin typeface="Times New Roman" panose="02020603050405020304" pitchFamily="18" charset="0"/>
              </a:rPr>
              <a:t>Function update the menu of </a:t>
            </a:r>
            <a:r>
              <a:rPr lang="en-US" sz="1600" dirty="0" smtClean="0">
                <a:latin typeface="Times New Roman" panose="02020603050405020304" pitchFamily="18" charset="0"/>
              </a:rPr>
              <a:t>dishes	14. Function </a:t>
            </a:r>
            <a:r>
              <a:rPr lang="en-US" sz="1600" dirty="0">
                <a:latin typeface="Times New Roman" panose="02020603050405020304" pitchFamily="18" charset="0"/>
              </a:rPr>
              <a:t>table and dish </a:t>
            </a:r>
            <a:r>
              <a:rPr lang="en-US" sz="1600" dirty="0" smtClean="0">
                <a:latin typeface="Times New Roman" panose="02020603050405020304" pitchFamily="18" charset="0"/>
              </a:rPr>
              <a:t>reservations</a:t>
            </a:r>
            <a:endParaRPr lang="en-US" sz="1600" dirty="0">
              <a:latin typeface="Times New Roman" panose="02020603050405020304" pitchFamily="18" charset="0"/>
            </a:endParaRPr>
          </a:p>
          <a:p>
            <a:pPr marL="342900" indent="-342900">
              <a:buFont typeface="Arial"/>
              <a:buAutoNum type="arabicPeriod"/>
            </a:pPr>
            <a:r>
              <a:rPr lang="en-US" sz="1600" dirty="0">
                <a:latin typeface="Times New Roman" panose="02020603050405020304" pitchFamily="18" charset="0"/>
              </a:rPr>
              <a:t>Function delete the menu of </a:t>
            </a:r>
            <a:r>
              <a:rPr lang="en-US" sz="1600" dirty="0" smtClean="0">
                <a:latin typeface="Times New Roman" panose="02020603050405020304" pitchFamily="18" charset="0"/>
              </a:rPr>
              <a:t>dishes	15. Function </a:t>
            </a:r>
            <a:r>
              <a:rPr lang="en-US" sz="1600" dirty="0">
                <a:latin typeface="Times New Roman" panose="02020603050405020304" pitchFamily="18" charset="0"/>
              </a:rPr>
              <a:t>for make a </a:t>
            </a:r>
            <a:r>
              <a:rPr lang="en-US" sz="1600" dirty="0" smtClean="0">
                <a:latin typeface="Times New Roman" panose="02020603050405020304" pitchFamily="18" charset="0"/>
              </a:rPr>
              <a:t>payment</a:t>
            </a:r>
            <a:endParaRPr lang="en-US" sz="1600" dirty="0">
              <a:latin typeface="Times New Roman" panose="02020603050405020304" pitchFamily="18" charset="0"/>
            </a:endParaRPr>
          </a:p>
          <a:p>
            <a:pPr marL="342900" indent="-342900">
              <a:buFont typeface="Arial"/>
              <a:buAutoNum type="arabicPeriod"/>
            </a:pPr>
            <a:r>
              <a:rPr lang="en-US" sz="1600" dirty="0">
                <a:latin typeface="Times New Roman" panose="02020603050405020304" pitchFamily="18" charset="0"/>
              </a:rPr>
              <a:t>Function update of </a:t>
            </a:r>
            <a:r>
              <a:rPr lang="en-US" sz="1600" dirty="0" smtClean="0">
                <a:latin typeface="Times New Roman" panose="02020603050405020304" pitchFamily="18" charset="0"/>
              </a:rPr>
              <a:t>orders		16. Function </a:t>
            </a:r>
            <a:r>
              <a:rPr lang="en-US" sz="1600" dirty="0">
                <a:latin typeface="Times New Roman" panose="02020603050405020304" pitchFamily="18" charset="0"/>
              </a:rPr>
              <a:t>for payment </a:t>
            </a:r>
            <a:r>
              <a:rPr lang="en-US" sz="1600" dirty="0" smtClean="0">
                <a:latin typeface="Times New Roman" panose="02020603050405020304" pitchFamily="18" charset="0"/>
              </a:rPr>
              <a:t>confirmation</a:t>
            </a:r>
            <a:endParaRPr lang="en-US" sz="1600" dirty="0">
              <a:latin typeface="Times New Roman" panose="02020603050405020304" pitchFamily="18" charset="0"/>
            </a:endParaRPr>
          </a:p>
          <a:p>
            <a:pPr marL="342900" indent="-342900">
              <a:buFont typeface="Arial"/>
              <a:buAutoNum type="arabicPeriod"/>
            </a:pPr>
            <a:r>
              <a:rPr lang="en-US" sz="1600" dirty="0">
                <a:latin typeface="Times New Roman" panose="02020603050405020304" pitchFamily="18" charset="0"/>
              </a:rPr>
              <a:t>Function delete of </a:t>
            </a:r>
            <a:r>
              <a:rPr lang="en-US" sz="1600" dirty="0" smtClean="0">
                <a:latin typeface="Times New Roman" panose="02020603050405020304" pitchFamily="18" charset="0"/>
              </a:rPr>
              <a:t>orders		17. Function </a:t>
            </a:r>
            <a:r>
              <a:rPr lang="en-US" sz="1600" dirty="0">
                <a:latin typeface="Times New Roman" panose="02020603050405020304" pitchFamily="18" charset="0"/>
              </a:rPr>
              <a:t>delete a user </a:t>
            </a:r>
            <a:endParaRPr lang="en-US" sz="1600" dirty="0" smtClean="0">
              <a:latin typeface="Times New Roman" panose="02020603050405020304" pitchFamily="18" charset="0"/>
            </a:endParaRPr>
          </a:p>
          <a:p>
            <a:pPr marL="342900" indent="-342900">
              <a:buFont typeface="Arial"/>
              <a:buAutoNum type="arabicPeriod"/>
            </a:pPr>
            <a:r>
              <a:rPr lang="en-US" sz="1600" dirty="0" smtClean="0">
                <a:latin typeface="Times New Roman" panose="02020603050405020304" pitchFamily="18" charset="0"/>
              </a:rPr>
              <a:t>Function </a:t>
            </a:r>
            <a:r>
              <a:rPr lang="en-US" sz="1600" dirty="0">
                <a:latin typeface="Times New Roman" panose="02020603050405020304" pitchFamily="18" charset="0"/>
              </a:rPr>
              <a:t>view order </a:t>
            </a:r>
            <a:r>
              <a:rPr lang="en-US" sz="1600" dirty="0" smtClean="0">
                <a:latin typeface="Times New Roman" panose="02020603050405020304" pitchFamily="18" charset="0"/>
              </a:rPr>
              <a:t>list		18. </a:t>
            </a:r>
            <a:r>
              <a:rPr lang="en-US" sz="1600" dirty="0">
                <a:latin typeface="Times New Roman" panose="02020603050405020304" pitchFamily="18" charset="0"/>
              </a:rPr>
              <a:t>Function </a:t>
            </a:r>
            <a:r>
              <a:rPr lang="en-US" sz="1600" dirty="0" smtClean="0">
                <a:latin typeface="Times New Roman" panose="02020603050405020304" pitchFamily="18" charset="0"/>
              </a:rPr>
              <a:t>update capacity </a:t>
            </a:r>
            <a:r>
              <a:rPr lang="en-US" sz="1600" dirty="0">
                <a:latin typeface="Times New Roman" panose="02020603050405020304" pitchFamily="18" charset="0"/>
              </a:rPr>
              <a:t>per table</a:t>
            </a:r>
            <a:endParaRPr lang="en-US" sz="1600" dirty="0" smtClean="0">
              <a:latin typeface="Times New Roman" panose="02020603050405020304" pitchFamily="18" charset="0"/>
            </a:endParaRPr>
          </a:p>
          <a:p>
            <a:pPr marL="342900" indent="-342900">
              <a:buFont typeface="Arial"/>
              <a:buAutoNum type="arabicPeriod"/>
            </a:pPr>
            <a:r>
              <a:rPr lang="en-US" sz="1600" dirty="0">
                <a:latin typeface="Times New Roman" panose="02020603050405020304" pitchFamily="18" charset="0"/>
              </a:rPr>
              <a:t>Function </a:t>
            </a:r>
            <a:r>
              <a:rPr lang="en-US" sz="1600" dirty="0" smtClean="0">
                <a:latin typeface="Times New Roman" panose="02020603050405020304" pitchFamily="18" charset="0"/>
              </a:rPr>
              <a:t>view testimonial list	19. </a:t>
            </a:r>
            <a:r>
              <a:rPr lang="en-US" sz="1600" dirty="0">
                <a:latin typeface="Times New Roman" panose="02020603050405020304" pitchFamily="18" charset="0"/>
              </a:rPr>
              <a:t>Function search for a menu of </a:t>
            </a:r>
            <a:r>
              <a:rPr lang="en-US" sz="1600" dirty="0" smtClean="0">
                <a:latin typeface="Times New Roman" panose="02020603050405020304" pitchFamily="18" charset="0"/>
              </a:rPr>
              <a:t>dishes</a:t>
            </a:r>
          </a:p>
          <a:p>
            <a:pPr marL="342900" indent="-342900">
              <a:buFont typeface="Arial"/>
              <a:buAutoNum type="arabicPeriod"/>
            </a:pPr>
            <a:r>
              <a:rPr lang="en-US" sz="1600" dirty="0" smtClean="0">
                <a:latin typeface="Times New Roman" panose="02020603050405020304" pitchFamily="18" charset="0"/>
              </a:rPr>
              <a:t>Function </a:t>
            </a:r>
            <a:r>
              <a:rPr lang="en-US" sz="1600" dirty="0">
                <a:latin typeface="Times New Roman" panose="02020603050405020304" pitchFamily="18" charset="0"/>
              </a:rPr>
              <a:t>view </a:t>
            </a:r>
            <a:r>
              <a:rPr lang="en-US" sz="1600" dirty="0" smtClean="0">
                <a:latin typeface="Times New Roman" panose="02020603050405020304" pitchFamily="18" charset="0"/>
              </a:rPr>
              <a:t>user data		20. Function for logout</a:t>
            </a:r>
            <a:endParaRPr lang="en-US" sz="1600" dirty="0">
              <a:latin typeface="Times New Roman" panose="02020603050405020304" pitchFamily="18" charset="0"/>
            </a:endParaRPr>
          </a:p>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Tree>
    <p:extLst>
      <p:ext uri="{BB962C8B-B14F-4D97-AF65-F5344CB8AC3E}">
        <p14:creationId xmlns:p14="http://schemas.microsoft.com/office/powerpoint/2010/main" val="421225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Diagram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089" y="1146746"/>
            <a:ext cx="3829010" cy="3867463"/>
          </a:xfrm>
          <a:prstGeom prst="rect">
            <a:avLst/>
          </a:prstGeom>
        </p:spPr>
      </p:pic>
    </p:spTree>
    <p:extLst>
      <p:ext uri="{BB962C8B-B14F-4D97-AF65-F5344CB8AC3E}">
        <p14:creationId xmlns:p14="http://schemas.microsoft.com/office/powerpoint/2010/main" val="366512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1393" t="24044" r="30328" b="9800"/>
          <a:stretch/>
        </p:blipFill>
        <p:spPr>
          <a:xfrm>
            <a:off x="2115228" y="1218573"/>
            <a:ext cx="3500204" cy="340276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3689" t="27104" r="33115" b="12131"/>
          <a:stretch/>
        </p:blipFill>
        <p:spPr>
          <a:xfrm>
            <a:off x="5925039" y="1357232"/>
            <a:ext cx="3035509" cy="3125450"/>
          </a:xfrm>
          <a:prstGeom prst="rect">
            <a:avLst/>
          </a:prstGeom>
        </p:spPr>
      </p:pic>
      <p:sp>
        <p:nvSpPr>
          <p:cNvPr id="8" name="TextBox 7"/>
          <p:cNvSpPr txBox="1"/>
          <p:nvPr/>
        </p:nvSpPr>
        <p:spPr>
          <a:xfrm flipH="1">
            <a:off x="340928" y="2181293"/>
            <a:ext cx="1499883" cy="830997"/>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Registration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26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313182" y="1471876"/>
            <a:ext cx="2430017"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Login</a:t>
            </a:r>
            <a:endParaRPr 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4262" t="23898" r="32295" b="33698"/>
          <a:stretch/>
        </p:blipFill>
        <p:spPr>
          <a:xfrm>
            <a:off x="1446600" y="1876465"/>
            <a:ext cx="3057994" cy="218107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4426" t="69945" r="32623" b="17378"/>
          <a:stretch/>
        </p:blipFill>
        <p:spPr>
          <a:xfrm>
            <a:off x="4639570" y="2406736"/>
            <a:ext cx="3013023" cy="652072"/>
          </a:xfrm>
          <a:prstGeom prst="rect">
            <a:avLst/>
          </a:prstGeom>
        </p:spPr>
      </p:pic>
    </p:spTree>
    <p:extLst>
      <p:ext uri="{BB962C8B-B14F-4D97-AF65-F5344CB8AC3E}">
        <p14:creationId xmlns:p14="http://schemas.microsoft.com/office/powerpoint/2010/main" val="1290106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313181" y="1471876"/>
            <a:ext cx="4033966"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View the Menu of Dishes</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344" t="31476" r="32295" b="36903"/>
          <a:stretch/>
        </p:blipFill>
        <p:spPr>
          <a:xfrm>
            <a:off x="1431521" y="1837476"/>
            <a:ext cx="3050500" cy="162643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4099" t="37450" r="32049" b="23206"/>
          <a:stretch/>
        </p:blipFill>
        <p:spPr>
          <a:xfrm>
            <a:off x="4744386" y="2566011"/>
            <a:ext cx="3095469" cy="2023672"/>
          </a:xfrm>
          <a:prstGeom prst="rect">
            <a:avLst/>
          </a:prstGeom>
        </p:spPr>
      </p:pic>
    </p:spTree>
    <p:extLst>
      <p:ext uri="{BB962C8B-B14F-4D97-AF65-F5344CB8AC3E}">
        <p14:creationId xmlns:p14="http://schemas.microsoft.com/office/powerpoint/2010/main" val="133397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617396"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Table and Dish Reservations</a:t>
            </a: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8852" t="27249" r="37213" b="14899"/>
          <a:stretch/>
        </p:blipFill>
        <p:spPr>
          <a:xfrm>
            <a:off x="2819607" y="1218573"/>
            <a:ext cx="2998861" cy="3628848"/>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8607" t="42841" r="37294" b="15483"/>
          <a:stretch/>
        </p:blipFill>
        <p:spPr>
          <a:xfrm>
            <a:off x="5897801" y="1655476"/>
            <a:ext cx="3020859" cy="2938660"/>
          </a:xfrm>
          <a:prstGeom prst="rect">
            <a:avLst/>
          </a:prstGeom>
        </p:spPr>
      </p:pic>
    </p:spTree>
    <p:extLst>
      <p:ext uri="{BB962C8B-B14F-4D97-AF65-F5344CB8AC3E}">
        <p14:creationId xmlns:p14="http://schemas.microsoft.com/office/powerpoint/2010/main" val="21589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617396"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Make a Payment</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934" t="27978" r="37377" b="22623"/>
          <a:stretch/>
        </p:blipFill>
        <p:spPr>
          <a:xfrm>
            <a:off x="3080479" y="1296650"/>
            <a:ext cx="2803161" cy="328813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8607" t="34973" r="37048" b="29180"/>
          <a:stretch/>
        </p:blipFill>
        <p:spPr>
          <a:xfrm>
            <a:off x="6130328" y="1711015"/>
            <a:ext cx="2706374" cy="2241643"/>
          </a:xfrm>
          <a:prstGeom prst="rect">
            <a:avLst/>
          </a:prstGeom>
        </p:spPr>
      </p:pic>
    </p:spTree>
    <p:extLst>
      <p:ext uri="{BB962C8B-B14F-4D97-AF65-F5344CB8AC3E}">
        <p14:creationId xmlns:p14="http://schemas.microsoft.com/office/powerpoint/2010/main" val="2863374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617396"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Payment Confirmation</a:t>
            </a:r>
            <a:endParaRPr 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9016" t="28562" r="37377" b="12277"/>
          <a:stretch/>
        </p:blipFill>
        <p:spPr>
          <a:xfrm>
            <a:off x="3125450" y="1119070"/>
            <a:ext cx="2705724" cy="381432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7869" t="46193" r="35820" b="47978"/>
          <a:stretch/>
        </p:blipFill>
        <p:spPr>
          <a:xfrm>
            <a:off x="5928610" y="2225531"/>
            <a:ext cx="3147934" cy="392267"/>
          </a:xfrm>
          <a:prstGeom prst="rect">
            <a:avLst/>
          </a:prstGeom>
        </p:spPr>
      </p:pic>
    </p:spTree>
    <p:extLst>
      <p:ext uri="{BB962C8B-B14F-4D97-AF65-F5344CB8AC3E}">
        <p14:creationId xmlns:p14="http://schemas.microsoft.com/office/powerpoint/2010/main" val="28551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1813731" y="448256"/>
            <a:ext cx="5876400" cy="14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smtClean="0"/>
              <a:t>Outlines</a:t>
            </a:r>
            <a:endParaRPr sz="4000" dirty="0"/>
          </a:p>
        </p:txBody>
      </p:sp>
      <p:sp>
        <p:nvSpPr>
          <p:cNvPr id="347" name="Google Shape;347;p39"/>
          <p:cNvSpPr txBox="1">
            <a:spLocks noGrp="1"/>
          </p:cNvSpPr>
          <p:nvPr>
            <p:ph type="subTitle" idx="1"/>
          </p:nvPr>
        </p:nvSpPr>
        <p:spPr>
          <a:xfrm>
            <a:off x="684484" y="2573505"/>
            <a:ext cx="5535841" cy="741600"/>
          </a:xfrm>
          <a:prstGeom prst="rect">
            <a:avLst/>
          </a:prstGeom>
        </p:spPr>
        <p:txBody>
          <a:bodyPr spcFirstLastPara="1" wrap="square" lIns="91425" tIns="91425" rIns="91425" bIns="91425" anchor="ctr" anchorCtr="0">
            <a:noAutofit/>
          </a:bodyPr>
          <a:lstStyle/>
          <a:p>
            <a:pPr marL="0" lvl="0" indent="0" algn="l"/>
            <a:r>
              <a:rPr lang="en-US" sz="1400" dirty="0">
                <a:latin typeface="Times New Roman" panose="02020603050405020304" pitchFamily="18" charset="0"/>
                <a:cs typeface="Times New Roman" panose="02020603050405020304" pitchFamily="18" charset="0"/>
              </a:rPr>
              <a:t>1. Introduction</a:t>
            </a:r>
          </a:p>
          <a:p>
            <a:pPr marL="0" lvl="0" indent="0" algn="l"/>
            <a:r>
              <a:rPr lang="en-US" sz="1400" dirty="0">
                <a:latin typeface="Times New Roman" panose="02020603050405020304" pitchFamily="18" charset="0"/>
                <a:cs typeface="Times New Roman" panose="02020603050405020304" pitchFamily="18" charset="0"/>
              </a:rPr>
              <a:t>2. </a:t>
            </a:r>
            <a:r>
              <a:rPr lang="en-US" sz="1400" dirty="0" smtClean="0">
                <a:latin typeface="Times New Roman" panose="02020603050405020304" pitchFamily="18" charset="0"/>
                <a:cs typeface="Times New Roman" panose="02020603050405020304" pitchFamily="18" charset="0"/>
              </a:rPr>
              <a:t>Contents</a:t>
            </a:r>
          </a:p>
          <a:p>
            <a:pPr marL="0" indent="0" algn="l"/>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 Purpose of Document</a:t>
            </a: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Current System (BPMN) Condition</a:t>
            </a: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Target System (BPMN) Conditions</a:t>
            </a:r>
          </a:p>
          <a:p>
            <a:pPr marL="0" lvl="0" indent="0" algn="l"/>
            <a:r>
              <a:rPr lang="en-US" sz="1400" dirty="0" smtClean="0">
                <a:latin typeface="Times New Roman" panose="02020603050405020304" pitchFamily="18" charset="0"/>
                <a:cs typeface="Times New Roman" panose="02020603050405020304" pitchFamily="18" charset="0"/>
              </a:rPr>
              <a:t>       • Main functions </a:t>
            </a:r>
            <a:r>
              <a:rPr lang="en-US" sz="1400" dirty="0">
                <a:latin typeface="Times New Roman" panose="02020603050405020304" pitchFamily="18" charset="0"/>
                <a:cs typeface="Times New Roman" panose="02020603050405020304" pitchFamily="18" charset="0"/>
              </a:rPr>
              <a:t>in the </a:t>
            </a:r>
            <a:r>
              <a:rPr lang="en-US" sz="1400" dirty="0" smtClean="0">
                <a:latin typeface="Times New Roman" panose="02020603050405020304" pitchFamily="18" charset="0"/>
                <a:cs typeface="Times New Roman" panose="02020603050405020304" pitchFamily="18" charset="0"/>
              </a:rPr>
              <a:t>Web App</a:t>
            </a:r>
            <a:endParaRPr lang="en-US" sz="1400" dirty="0">
              <a:latin typeface="Times New Roman" panose="02020603050405020304" pitchFamily="18" charset="0"/>
              <a:cs typeface="Times New Roman" panose="02020603050405020304" pitchFamily="18" charset="0"/>
            </a:endParaRPr>
          </a:p>
          <a:p>
            <a:pPr marL="0" lvl="0" indent="0" algn="l"/>
            <a:r>
              <a:rPr lang="en-US" sz="1400" dirty="0" smtClean="0">
                <a:latin typeface="Times New Roman" panose="02020603050405020304" pitchFamily="18" charset="0"/>
                <a:cs typeface="Times New Roman" panose="02020603050405020304" pitchFamily="18" charset="0"/>
              </a:rPr>
              <a:t>       • Functional Description : Use case </a:t>
            </a:r>
            <a:r>
              <a:rPr lang="en-US" sz="1400" dirty="0">
                <a:latin typeface="Times New Roman" panose="02020603050405020304" pitchFamily="18" charset="0"/>
                <a:cs typeface="Times New Roman" panose="02020603050405020304" pitchFamily="18" charset="0"/>
              </a:rPr>
              <a:t>Diagram -&gt; </a:t>
            </a:r>
            <a:r>
              <a:rPr lang="en-US" sz="1400" dirty="0" smtClean="0">
                <a:latin typeface="Times New Roman" panose="02020603050405020304" pitchFamily="18" charset="0"/>
                <a:cs typeface="Times New Roman" panose="02020603050405020304" pitchFamily="18" charset="0"/>
              </a:rPr>
              <a:t>Use case </a:t>
            </a:r>
            <a:r>
              <a:rPr lang="en-US" sz="1400" dirty="0">
                <a:latin typeface="Times New Roman" panose="02020603050405020304" pitchFamily="18" charset="0"/>
                <a:cs typeface="Times New Roman" panose="02020603050405020304" pitchFamily="18" charset="0"/>
              </a:rPr>
              <a:t>Scenario </a:t>
            </a: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ERD </a:t>
            </a:r>
            <a:r>
              <a:rPr lang="en-US" sz="1400" dirty="0" smtClean="0">
                <a:latin typeface="Times New Roman" panose="02020603050405020304" pitchFamily="18" charset="0"/>
                <a:cs typeface="Times New Roman" panose="02020603050405020304" pitchFamily="18" charset="0"/>
              </a:rPr>
              <a:t>model</a:t>
            </a:r>
            <a:endParaRPr lang="en-US" sz="1400" dirty="0">
              <a:latin typeface="Times New Roman" panose="02020603050405020304" pitchFamily="18" charset="0"/>
              <a:cs typeface="Times New Roman" panose="02020603050405020304" pitchFamily="18" charset="0"/>
            </a:endParaRP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Functional and Non-functional requirements</a:t>
            </a: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CDM </a:t>
            </a:r>
            <a:r>
              <a:rPr lang="en-US" sz="1400" dirty="0" smtClean="0">
                <a:latin typeface="Times New Roman" panose="02020603050405020304" pitchFamily="18" charset="0"/>
                <a:cs typeface="Times New Roman" panose="02020603050405020304" pitchFamily="18" charset="0"/>
              </a:rPr>
              <a:t>model</a:t>
            </a:r>
            <a:endParaRPr lang="en-US" sz="1400" dirty="0">
              <a:latin typeface="Times New Roman" panose="02020603050405020304" pitchFamily="18" charset="0"/>
              <a:cs typeface="Times New Roman" panose="02020603050405020304" pitchFamily="18" charset="0"/>
            </a:endParaRP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PDM model</a:t>
            </a: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Class </a:t>
            </a:r>
            <a:r>
              <a:rPr lang="en-US" sz="1400" dirty="0" smtClean="0">
                <a:latin typeface="Times New Roman" panose="02020603050405020304" pitchFamily="18" charset="0"/>
                <a:cs typeface="Times New Roman" panose="02020603050405020304" pitchFamily="18" charset="0"/>
              </a:rPr>
              <a:t>Diagram</a:t>
            </a:r>
            <a:endParaRPr lang="en-US" sz="1400" dirty="0">
              <a:latin typeface="Times New Roman" panose="02020603050405020304" pitchFamily="18" charset="0"/>
              <a:cs typeface="Times New Roman" panose="02020603050405020304" pitchFamily="18" charset="0"/>
            </a:endParaRP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Sequence </a:t>
            </a:r>
            <a:r>
              <a:rPr lang="en-US" sz="1400" dirty="0" smtClean="0">
                <a:latin typeface="Times New Roman" panose="02020603050405020304" pitchFamily="18" charset="0"/>
                <a:cs typeface="Times New Roman" panose="02020603050405020304" pitchFamily="18" charset="0"/>
              </a:rPr>
              <a:t>Diagrams</a:t>
            </a:r>
            <a:endParaRPr lang="en-US" sz="1400" dirty="0">
              <a:latin typeface="Times New Roman" panose="02020603050405020304" pitchFamily="18" charset="0"/>
              <a:cs typeface="Times New Roman" panose="02020603050405020304" pitchFamily="18" charset="0"/>
            </a:endParaRPr>
          </a:p>
          <a:p>
            <a:pPr marL="0" lvl="0" indent="0" algn="l"/>
            <a:r>
              <a:rPr lang="en-US" sz="1400" dirty="0" smtClean="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rPr>
              <a:t>Package </a:t>
            </a:r>
            <a:r>
              <a:rPr lang="en-US" sz="1400" dirty="0" smtClean="0">
                <a:latin typeface="Times New Roman" panose="02020603050405020304" pitchFamily="18" charset="0"/>
                <a:cs typeface="Times New Roman" panose="02020603050405020304" pitchFamily="18" charset="0"/>
              </a:rPr>
              <a:t>Diagram</a:t>
            </a:r>
          </a:p>
          <a:p>
            <a:pPr marL="0" lvl="0" indent="0" algn="l"/>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Test Script &amp; Result</a:t>
            </a:r>
          </a:p>
          <a:p>
            <a:pPr marL="0" lvl="0" indent="0" algn="l"/>
            <a:r>
              <a:rPr lang="en-US" sz="1400" dirty="0">
                <a:latin typeface="Times New Roman" panose="02020603050405020304" pitchFamily="18" charset="0"/>
                <a:cs typeface="Times New Roman" panose="02020603050405020304" pitchFamily="18" charset="0"/>
              </a:rPr>
              <a:t>3. Conclusion </a:t>
            </a:r>
          </a:p>
          <a:p>
            <a:pPr marL="0" lvl="0" indent="0" algn="l"/>
            <a:r>
              <a:rPr lang="en-US" sz="1400" dirty="0" smtClean="0">
                <a:latin typeface="Times New Roman" panose="02020603050405020304" pitchFamily="18" charset="0"/>
                <a:cs typeface="Times New Roman" panose="02020603050405020304" pitchFamily="18" charset="0"/>
              </a:rPr>
              <a:t>4</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Demo Product</a:t>
            </a:r>
            <a:endParaRPr sz="1400" dirty="0">
              <a:latin typeface="Times New Roman" panose="02020603050405020304" pitchFamily="18" charset="0"/>
              <a:cs typeface="Times New Roman" panose="02020603050405020304" pitchFamily="18" charset="0"/>
            </a:endParaRPr>
          </a:p>
        </p:txBody>
      </p:sp>
      <p:pic>
        <p:nvPicPr>
          <p:cNvPr id="5"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297243"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Add The Menu Of Dishes</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935" t="26667" r="37295" b="47395"/>
          <a:stretch/>
        </p:blipFill>
        <p:spPr>
          <a:xfrm>
            <a:off x="2360795" y="1427465"/>
            <a:ext cx="3504582" cy="215108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8607" t="36576" r="37213" b="13879"/>
          <a:stretch/>
        </p:blipFill>
        <p:spPr>
          <a:xfrm>
            <a:off x="5926687" y="1342788"/>
            <a:ext cx="2737628" cy="3155231"/>
          </a:xfrm>
          <a:prstGeom prst="rect">
            <a:avLst/>
          </a:prstGeom>
        </p:spPr>
      </p:pic>
    </p:spTree>
    <p:extLst>
      <p:ext uri="{BB962C8B-B14F-4D97-AF65-F5344CB8AC3E}">
        <p14:creationId xmlns:p14="http://schemas.microsoft.com/office/powerpoint/2010/main" val="341509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7" y="2503010"/>
            <a:ext cx="2402175" cy="830997"/>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a:t>
            </a:r>
            <a:r>
              <a:rPr lang="en-US" sz="1600" dirty="0">
                <a:latin typeface="Times New Roman" panose="02020603050405020304" pitchFamily="18" charset="0"/>
              </a:rPr>
              <a:t>S</a:t>
            </a:r>
            <a:r>
              <a:rPr lang="en-US" sz="1600" dirty="0" smtClean="0">
                <a:latin typeface="Times New Roman" panose="02020603050405020304" pitchFamily="18" charset="0"/>
              </a:rPr>
              <a:t>earch For </a:t>
            </a:r>
            <a:r>
              <a:rPr lang="en-US" sz="1600" dirty="0">
                <a:latin typeface="Times New Roman" panose="02020603050405020304" pitchFamily="18" charset="0"/>
              </a:rPr>
              <a:t>a </a:t>
            </a:r>
            <a:r>
              <a:rPr lang="en-US" sz="1600" dirty="0" smtClean="0">
                <a:latin typeface="Times New Roman" panose="02020603050405020304" pitchFamily="18" charset="0"/>
              </a:rPr>
              <a:t>Menu </a:t>
            </a:r>
            <a:r>
              <a:rPr lang="en-US" sz="1600" dirty="0">
                <a:latin typeface="Times New Roman" panose="02020603050405020304" pitchFamily="18" charset="0"/>
              </a:rPr>
              <a:t>of </a:t>
            </a:r>
            <a:r>
              <a:rPr lang="en-US" sz="1600" dirty="0" smtClean="0">
                <a:latin typeface="Times New Roman" panose="02020603050405020304" pitchFamily="18" charset="0"/>
              </a:rPr>
              <a:t>Dishes</a:t>
            </a:r>
            <a:endParaRPr lang="en-US" sz="1600" dirty="0">
              <a:latin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4180" t="28561" r="32541" b="8488"/>
          <a:stretch/>
        </p:blipFill>
        <p:spPr>
          <a:xfrm>
            <a:off x="2968051" y="1394086"/>
            <a:ext cx="3290341" cy="3501051"/>
          </a:xfrm>
          <a:prstGeom prst="rect">
            <a:avLst/>
          </a:prstGeom>
        </p:spPr>
      </p:pic>
    </p:spTree>
    <p:extLst>
      <p:ext uri="{BB962C8B-B14F-4D97-AF65-F5344CB8AC3E}">
        <p14:creationId xmlns:p14="http://schemas.microsoft.com/office/powerpoint/2010/main" val="4182267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297243" cy="830997"/>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Update The Menu Of Dishes</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262" t="23752" r="32295" b="8488"/>
          <a:stretch/>
        </p:blipFill>
        <p:spPr>
          <a:xfrm>
            <a:off x="2540871" y="1218573"/>
            <a:ext cx="3057994" cy="348521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3853" t="27832" r="31721" b="26412"/>
          <a:stretch/>
        </p:blipFill>
        <p:spPr>
          <a:xfrm>
            <a:off x="5847652" y="1558976"/>
            <a:ext cx="3147935" cy="2353455"/>
          </a:xfrm>
          <a:prstGeom prst="rect">
            <a:avLst/>
          </a:prstGeom>
        </p:spPr>
      </p:pic>
    </p:spTree>
    <p:extLst>
      <p:ext uri="{BB962C8B-B14F-4D97-AF65-F5344CB8AC3E}">
        <p14:creationId xmlns:p14="http://schemas.microsoft.com/office/powerpoint/2010/main" val="3378191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297243"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Update of Orders</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180" t="37304" r="32131" b="52787"/>
          <a:stretch/>
        </p:blipFill>
        <p:spPr>
          <a:xfrm>
            <a:off x="2193093" y="2285730"/>
            <a:ext cx="3080480" cy="50966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8443" t="30309" r="36639" b="10238"/>
          <a:stretch/>
        </p:blipFill>
        <p:spPr>
          <a:xfrm>
            <a:off x="5526228" y="1143348"/>
            <a:ext cx="2897593" cy="3888874"/>
          </a:xfrm>
          <a:prstGeom prst="rect">
            <a:avLst/>
          </a:prstGeom>
        </p:spPr>
      </p:pic>
    </p:spTree>
    <p:extLst>
      <p:ext uri="{BB962C8B-B14F-4D97-AF65-F5344CB8AC3E}">
        <p14:creationId xmlns:p14="http://schemas.microsoft.com/office/powerpoint/2010/main" val="3047013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74951" y="2225531"/>
            <a:ext cx="2297243" cy="830997"/>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Delete The Menu Of Dishes</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2377" t="29435" r="29754" b="16940"/>
          <a:stretch/>
        </p:blipFill>
        <p:spPr>
          <a:xfrm>
            <a:off x="2333469" y="1525487"/>
            <a:ext cx="3201305" cy="254995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1393" t="53187" r="29590" b="8051"/>
          <a:stretch/>
        </p:blipFill>
        <p:spPr>
          <a:xfrm>
            <a:off x="5754490" y="1711016"/>
            <a:ext cx="3211716" cy="1794784"/>
          </a:xfrm>
          <a:prstGeom prst="rect">
            <a:avLst/>
          </a:prstGeom>
        </p:spPr>
      </p:pic>
    </p:spTree>
    <p:extLst>
      <p:ext uri="{BB962C8B-B14F-4D97-AF65-F5344CB8AC3E}">
        <p14:creationId xmlns:p14="http://schemas.microsoft.com/office/powerpoint/2010/main" val="1630551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99903" y="1570651"/>
            <a:ext cx="3488961"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For Delete of Orders</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1967" t="43424" r="25328" b="45355"/>
          <a:stretch/>
        </p:blipFill>
        <p:spPr>
          <a:xfrm>
            <a:off x="719577" y="2372994"/>
            <a:ext cx="4044960" cy="59781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1803" t="24335" r="25246" b="6156"/>
          <a:stretch/>
        </p:blipFill>
        <p:spPr>
          <a:xfrm>
            <a:off x="4961490" y="1711016"/>
            <a:ext cx="3590398" cy="3268360"/>
          </a:xfrm>
          <a:prstGeom prst="rect">
            <a:avLst/>
          </a:prstGeom>
        </p:spPr>
      </p:pic>
    </p:spTree>
    <p:extLst>
      <p:ext uri="{BB962C8B-B14F-4D97-AF65-F5344CB8AC3E}">
        <p14:creationId xmlns:p14="http://schemas.microsoft.com/office/powerpoint/2010/main" val="2765048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123668" y="2503010"/>
            <a:ext cx="2297243"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a:t>
            </a:r>
            <a:r>
              <a:rPr lang="en-US" sz="1600" dirty="0" smtClean="0">
                <a:latin typeface="Times New Roman" panose="02020603050405020304" pitchFamily="18" charset="0"/>
              </a:rPr>
              <a:t>For Providing Testimonials</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819" t="28561" r="34344" b="14025"/>
          <a:stretch/>
        </p:blipFill>
        <p:spPr>
          <a:xfrm>
            <a:off x="3310997" y="1392208"/>
            <a:ext cx="3132945" cy="3391153"/>
          </a:xfrm>
          <a:prstGeom prst="rect">
            <a:avLst/>
          </a:prstGeom>
        </p:spPr>
      </p:pic>
    </p:spTree>
    <p:extLst>
      <p:ext uri="{BB962C8B-B14F-4D97-AF65-F5344CB8AC3E}">
        <p14:creationId xmlns:p14="http://schemas.microsoft.com/office/powerpoint/2010/main" val="128104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View</a:t>
            </a:r>
            <a:r>
              <a:rPr lang="en-US" sz="1600" dirty="0" smtClean="0">
                <a:latin typeface="Times New Roman" panose="02020603050405020304" pitchFamily="18" charset="0"/>
              </a:rPr>
              <a:t> Testimonial List</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6229" t="29435" r="33934" b="24954"/>
          <a:stretch/>
        </p:blipFill>
        <p:spPr>
          <a:xfrm>
            <a:off x="1566394" y="1845783"/>
            <a:ext cx="3035508" cy="2610204"/>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5000" t="42550" r="34180" b="46958"/>
          <a:stretch/>
        </p:blipFill>
        <p:spPr>
          <a:xfrm>
            <a:off x="4729397" y="2286001"/>
            <a:ext cx="3796682" cy="727023"/>
          </a:xfrm>
          <a:prstGeom prst="rect">
            <a:avLst/>
          </a:prstGeom>
        </p:spPr>
      </p:pic>
    </p:spTree>
    <p:extLst>
      <p:ext uri="{BB962C8B-B14F-4D97-AF65-F5344CB8AC3E}">
        <p14:creationId xmlns:p14="http://schemas.microsoft.com/office/powerpoint/2010/main" val="1171007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View</a:t>
            </a:r>
            <a:r>
              <a:rPr lang="en-US" sz="1600" dirty="0" smtClean="0">
                <a:latin typeface="Times New Roman" panose="02020603050405020304" pitchFamily="18" charset="0"/>
              </a:rPr>
              <a:t> Order List</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738" t="38178" r="34836" b="30638"/>
          <a:stretch/>
        </p:blipFill>
        <p:spPr>
          <a:xfrm>
            <a:off x="1663908" y="1986195"/>
            <a:ext cx="3252865" cy="193903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4426" t="43279" r="34180" b="31074"/>
          <a:stretch/>
        </p:blipFill>
        <p:spPr>
          <a:xfrm>
            <a:off x="5314012" y="2225531"/>
            <a:ext cx="2870617" cy="1319136"/>
          </a:xfrm>
          <a:prstGeom prst="rect">
            <a:avLst/>
          </a:prstGeom>
        </p:spPr>
      </p:pic>
    </p:spTree>
    <p:extLst>
      <p:ext uri="{BB962C8B-B14F-4D97-AF65-F5344CB8AC3E}">
        <p14:creationId xmlns:p14="http://schemas.microsoft.com/office/powerpoint/2010/main" val="3554053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View About Cafe</a:t>
            </a:r>
            <a:endParaRPr lang="en-US" sz="1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6064" t="25501" r="34017" b="53515"/>
          <a:stretch/>
        </p:blipFill>
        <p:spPr>
          <a:xfrm>
            <a:off x="652821" y="2076616"/>
            <a:ext cx="3736299" cy="147404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6064" t="67044" r="34017" b="8168"/>
          <a:stretch/>
        </p:blipFill>
        <p:spPr>
          <a:xfrm>
            <a:off x="4670108" y="2040278"/>
            <a:ext cx="3736299" cy="1741338"/>
          </a:xfrm>
          <a:prstGeom prst="rect">
            <a:avLst/>
          </a:prstGeom>
        </p:spPr>
      </p:pic>
    </p:spTree>
    <p:extLst>
      <p:ext uri="{BB962C8B-B14F-4D97-AF65-F5344CB8AC3E}">
        <p14:creationId xmlns:p14="http://schemas.microsoft.com/office/powerpoint/2010/main" val="268188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r>
              <a:rPr lang="en-US" sz="3200" dirty="0" smtClean="0"/>
              <a:t>Introduction</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flipH="1">
            <a:off x="550678" y="1656413"/>
            <a:ext cx="1670655" cy="178510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Montserrat Black" panose="020B0604020202020204" charset="0"/>
              </a:rPr>
              <a:t>Topic</a:t>
            </a:r>
          </a:p>
          <a:p>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a:t>
            </a:r>
            <a:endParaRPr lang="en-US"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flipH="1">
            <a:off x="2441558" y="1656413"/>
            <a:ext cx="3083804"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latin typeface="Montserrat Black" panose="020B0604020202020204" charset="0"/>
              </a:rPr>
              <a:t>Background</a:t>
            </a:r>
          </a:p>
          <a:p>
            <a:pPr marL="285750" indent="-285750" algn="just">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difficulty of information regarding the menu of dishes available at Cafe Tepi Danau </a:t>
            </a:r>
            <a:r>
              <a:rPr lang="en-US" sz="1600" dirty="0" smtClean="0">
                <a:latin typeface="Times New Roman" panose="02020603050405020304" pitchFamily="18" charset="0"/>
                <a:cs typeface="Times New Roman" panose="02020603050405020304" pitchFamily="18" charset="0"/>
              </a:rPr>
              <a:t>Bistro</a:t>
            </a:r>
          </a:p>
          <a:p>
            <a:pPr marL="285750" indent="-285750" algn="just">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Ordering </a:t>
            </a:r>
            <a:r>
              <a:rPr lang="en-US" sz="1600" dirty="0">
                <a:latin typeface="Times New Roman" panose="02020603050405020304" pitchFamily="18" charset="0"/>
                <a:cs typeface="Times New Roman" panose="02020603050405020304" pitchFamily="18" charset="0"/>
              </a:rPr>
              <a:t>via W</a:t>
            </a:r>
            <a:r>
              <a:rPr lang="en-US" sz="1600" dirty="0" smtClean="0">
                <a:latin typeface="Times New Roman" panose="02020603050405020304" pitchFamily="18" charset="0"/>
                <a:cs typeface="Times New Roman" panose="02020603050405020304" pitchFamily="18" charset="0"/>
              </a:rPr>
              <a:t>hatsApp </a:t>
            </a:r>
            <a:r>
              <a:rPr lang="en-US" sz="1600" dirty="0">
                <a:latin typeface="Times New Roman" panose="02020603050405020304" pitchFamily="18" charset="0"/>
                <a:cs typeface="Times New Roman" panose="02020603050405020304" pitchFamily="18" charset="0"/>
              </a:rPr>
              <a:t>results in a buildup of messages so that it takes a long time </a:t>
            </a:r>
          </a:p>
        </p:txBody>
      </p:sp>
      <p:sp>
        <p:nvSpPr>
          <p:cNvPr id="7" name="TextBox 6"/>
          <p:cNvSpPr txBox="1"/>
          <p:nvPr/>
        </p:nvSpPr>
        <p:spPr>
          <a:xfrm flipH="1">
            <a:off x="5823328" y="1656413"/>
            <a:ext cx="2924616"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smtClean="0">
                <a:latin typeface="Montserrat Black" panose="020B0604020202020204" charset="0"/>
              </a:rPr>
              <a:t>Objective</a:t>
            </a:r>
            <a:endParaRPr lang="en-US" dirty="0"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Make </a:t>
            </a:r>
            <a:r>
              <a:rPr lang="en-US" sz="1600" dirty="0">
                <a:latin typeface="Times New Roman" panose="02020603050405020304" pitchFamily="18" charset="0"/>
                <a:cs typeface="Times New Roman" panose="02020603050405020304" pitchFamily="18" charset="0"/>
              </a:rPr>
              <a:t>it easier for owners to provide information on the menu of dishes available at Cafe Tepi Danau Bistro </a:t>
            </a:r>
          </a:p>
          <a:p>
            <a:pPr marL="285750" indent="-285750" algn="just">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Make </a:t>
            </a:r>
            <a:r>
              <a:rPr lang="en-US" sz="1600" dirty="0">
                <a:latin typeface="Times New Roman" panose="02020603050405020304" pitchFamily="18" charset="0"/>
                <a:cs typeface="Times New Roman" panose="02020603050405020304" pitchFamily="18" charset="0"/>
              </a:rPr>
              <a:t>it easier for customers to place orders so that it doesn't take a long time</a:t>
            </a:r>
          </a:p>
        </p:txBody>
      </p:sp>
    </p:spTree>
    <p:extLst>
      <p:ext uri="{BB962C8B-B14F-4D97-AF65-F5344CB8AC3E}">
        <p14:creationId xmlns:p14="http://schemas.microsoft.com/office/powerpoint/2010/main" val="159966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View User Data</a:t>
            </a:r>
            <a:endParaRPr lang="en-US" sz="16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5738" t="42987" r="33033" b="36467"/>
          <a:stretch/>
        </p:blipFill>
        <p:spPr>
          <a:xfrm>
            <a:off x="652821" y="2030449"/>
            <a:ext cx="3383564" cy="1252187"/>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4508" t="40219" r="32213" b="23351"/>
          <a:stretch/>
        </p:blipFill>
        <p:spPr>
          <a:xfrm>
            <a:off x="4347531" y="1787960"/>
            <a:ext cx="3793291" cy="2335771"/>
          </a:xfrm>
          <a:prstGeom prst="rect">
            <a:avLst/>
          </a:prstGeom>
        </p:spPr>
      </p:pic>
    </p:spTree>
    <p:extLst>
      <p:ext uri="{BB962C8B-B14F-4D97-AF65-F5344CB8AC3E}">
        <p14:creationId xmlns:p14="http://schemas.microsoft.com/office/powerpoint/2010/main" val="352244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Delete User</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4262" t="34826" r="33770" b="56722"/>
          <a:stretch/>
        </p:blipFill>
        <p:spPr>
          <a:xfrm>
            <a:off x="223071" y="2149093"/>
            <a:ext cx="3764313" cy="559821"/>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5410" t="28998" r="34508" b="10237"/>
          <a:stretch/>
        </p:blipFill>
        <p:spPr>
          <a:xfrm>
            <a:off x="4362927" y="1449406"/>
            <a:ext cx="2940254" cy="3340833"/>
          </a:xfrm>
          <a:prstGeom prst="rect">
            <a:avLst/>
          </a:prstGeom>
        </p:spPr>
      </p:pic>
    </p:spTree>
    <p:extLst>
      <p:ext uri="{BB962C8B-B14F-4D97-AF65-F5344CB8AC3E}">
        <p14:creationId xmlns:p14="http://schemas.microsoft.com/office/powerpoint/2010/main" val="2808774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Update Capacity per Table</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819" t="28415" r="34508" b="21166"/>
          <a:stretch/>
        </p:blipFill>
        <p:spPr>
          <a:xfrm>
            <a:off x="1285406" y="1845783"/>
            <a:ext cx="3095470" cy="2958654"/>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4426" t="50565" r="33934" b="31074"/>
          <a:stretch/>
        </p:blipFill>
        <p:spPr>
          <a:xfrm>
            <a:off x="4729396" y="2487877"/>
            <a:ext cx="2893102" cy="944382"/>
          </a:xfrm>
          <a:prstGeom prst="rect">
            <a:avLst/>
          </a:prstGeom>
        </p:spPr>
      </p:pic>
    </p:spTree>
    <p:extLst>
      <p:ext uri="{BB962C8B-B14F-4D97-AF65-F5344CB8AC3E}">
        <p14:creationId xmlns:p14="http://schemas.microsoft.com/office/powerpoint/2010/main" val="183219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Use Case Scenario</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TextBox 7"/>
          <p:cNvSpPr txBox="1"/>
          <p:nvPr/>
        </p:nvSpPr>
        <p:spPr>
          <a:xfrm flipH="1">
            <a:off x="277278" y="1449406"/>
            <a:ext cx="3957442"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Use Case Scenario Logout</a:t>
            </a:r>
            <a:endParaRPr lang="en-US" sz="16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5984" t="41676" r="34262" b="26266"/>
          <a:stretch/>
        </p:blipFill>
        <p:spPr>
          <a:xfrm>
            <a:off x="1394085" y="1922727"/>
            <a:ext cx="4152453" cy="2516639"/>
          </a:xfrm>
          <a:prstGeom prst="rect">
            <a:avLst/>
          </a:prstGeom>
        </p:spPr>
      </p:pic>
    </p:spTree>
    <p:extLst>
      <p:ext uri="{BB962C8B-B14F-4D97-AF65-F5344CB8AC3E}">
        <p14:creationId xmlns:p14="http://schemas.microsoft.com/office/powerpoint/2010/main" val="3910767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Entity Relationship Diagram</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873" y="1139253"/>
            <a:ext cx="5463441" cy="3690702"/>
          </a:xfrm>
          <a:prstGeom prst="rect">
            <a:avLst/>
          </a:prstGeom>
        </p:spPr>
      </p:pic>
    </p:spTree>
    <p:extLst>
      <p:ext uri="{BB962C8B-B14F-4D97-AF65-F5344CB8AC3E}">
        <p14:creationId xmlns:p14="http://schemas.microsoft.com/office/powerpoint/2010/main" val="2649130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lgn="l"/>
            <a:r>
              <a:rPr lang="en-US" sz="3200" dirty="0">
                <a:latin typeface="Times New Roman" panose="02020603050405020304" pitchFamily="18" charset="0"/>
                <a:cs typeface="Times New Roman" panose="02020603050405020304" pitchFamily="18" charset="0"/>
              </a:rPr>
              <a:t>Non-functional R</a:t>
            </a:r>
            <a:r>
              <a:rPr lang="en-US" sz="3200" dirty="0" smtClean="0">
                <a:latin typeface="Times New Roman" panose="02020603050405020304" pitchFamily="18" charset="0"/>
                <a:cs typeface="Times New Roman" panose="02020603050405020304" pitchFamily="18" charset="0"/>
              </a:rPr>
              <a:t>equirements</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2213" t="29436" r="29263" b="19416"/>
          <a:stretch/>
        </p:blipFill>
        <p:spPr>
          <a:xfrm>
            <a:off x="2360795" y="1310382"/>
            <a:ext cx="4302177" cy="3212901"/>
          </a:xfrm>
          <a:prstGeom prst="rect">
            <a:avLst/>
          </a:prstGeom>
        </p:spPr>
      </p:pic>
    </p:spTree>
    <p:extLst>
      <p:ext uri="{BB962C8B-B14F-4D97-AF65-F5344CB8AC3E}">
        <p14:creationId xmlns:p14="http://schemas.microsoft.com/office/powerpoint/2010/main" val="3256478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875" y="423327"/>
            <a:ext cx="5876400" cy="1499400"/>
          </a:xfrm>
        </p:spPr>
        <p:txBody>
          <a:bodyPr/>
          <a:lstStyle/>
          <a:p>
            <a:pPr marL="0" lvl="0" indent="0"/>
            <a:r>
              <a:rPr lang="en-US" sz="3200" dirty="0" err="1" smtClean="0">
                <a:latin typeface="Times New Roman" panose="02020603050405020304" pitchFamily="18" charset="0"/>
                <a:cs typeface="Times New Roman" panose="02020603050405020304" pitchFamily="18" charset="0"/>
              </a:rPr>
              <a:t>Conseptual</a:t>
            </a:r>
            <a:r>
              <a:rPr lang="en-US" sz="3200" dirty="0" smtClean="0">
                <a:latin typeface="Times New Roman" panose="02020603050405020304" pitchFamily="18" charset="0"/>
                <a:cs typeface="Times New Roman" panose="02020603050405020304" pitchFamily="18" charset="0"/>
              </a:rPr>
              <a:t> Data Model</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406" y="974360"/>
            <a:ext cx="6664184" cy="3989679"/>
          </a:xfrm>
          <a:prstGeom prst="rect">
            <a:avLst/>
          </a:prstGeom>
        </p:spPr>
      </p:pic>
    </p:spTree>
    <p:extLst>
      <p:ext uri="{BB962C8B-B14F-4D97-AF65-F5344CB8AC3E}">
        <p14:creationId xmlns:p14="http://schemas.microsoft.com/office/powerpoint/2010/main" val="239015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Physical Data Model</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07" y="914400"/>
            <a:ext cx="6966634" cy="4073769"/>
          </a:xfrm>
          <a:prstGeom prst="rect">
            <a:avLst/>
          </a:prstGeom>
        </p:spPr>
      </p:pic>
    </p:spTree>
    <p:extLst>
      <p:ext uri="{BB962C8B-B14F-4D97-AF65-F5344CB8AC3E}">
        <p14:creationId xmlns:p14="http://schemas.microsoft.com/office/powerpoint/2010/main" val="3664625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Class Diagram</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970" y="941779"/>
            <a:ext cx="5027662" cy="4034909"/>
          </a:xfrm>
          <a:prstGeom prst="rect">
            <a:avLst/>
          </a:prstGeom>
        </p:spPr>
      </p:pic>
    </p:spTree>
    <p:extLst>
      <p:ext uri="{BB962C8B-B14F-4D97-AF65-F5344CB8AC3E}">
        <p14:creationId xmlns:p14="http://schemas.microsoft.com/office/powerpoint/2010/main" val="1012355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Sequence Diagram</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01" t="26375" r="23360" b="18834"/>
          <a:stretch/>
        </p:blipFill>
        <p:spPr>
          <a:xfrm>
            <a:off x="134911" y="1116959"/>
            <a:ext cx="4078108" cy="203905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5000" t="26375" r="23852" b="17522"/>
          <a:stretch/>
        </p:blipFill>
        <p:spPr>
          <a:xfrm>
            <a:off x="4213019" y="2278506"/>
            <a:ext cx="4765065" cy="2459182"/>
          </a:xfrm>
          <a:prstGeom prst="rect">
            <a:avLst/>
          </a:prstGeom>
        </p:spPr>
      </p:pic>
      <p:sp>
        <p:nvSpPr>
          <p:cNvPr id="12" name="TextBox 11"/>
          <p:cNvSpPr txBox="1"/>
          <p:nvPr/>
        </p:nvSpPr>
        <p:spPr>
          <a:xfrm>
            <a:off x="8244" y="3117853"/>
            <a:ext cx="3387777"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Sequence Diagram View About Cafe</a:t>
            </a:r>
            <a:endParaRPr lang="en-US"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357141" y="1933841"/>
            <a:ext cx="4359639" cy="338554"/>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Sequence Diagram Update The Menu of Dishes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05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Purpose Of Document</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37920" y="1447240"/>
            <a:ext cx="8561701" cy="3724096"/>
          </a:xfrm>
          <a:prstGeom prst="rect">
            <a:avLst/>
          </a:prstGeom>
        </p:spPr>
        <p:txBody>
          <a:bodyPr wrap="square">
            <a:spAutoFit/>
          </a:bodyPr>
          <a:lstStyle/>
          <a:p>
            <a:pPr algn="just"/>
            <a:r>
              <a:rPr lang="en-US" sz="1600" dirty="0">
                <a:latin typeface="Times New Roman" panose="02020603050405020304" pitchFamily="18" charset="0"/>
                <a:cs typeface="Times New Roman" panose="02020603050405020304" pitchFamily="18" charset="0"/>
              </a:rPr>
              <a:t>This document was written as a summary of the design of the construction of the </a:t>
            </a:r>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 </a:t>
            </a:r>
            <a:r>
              <a:rPr lang="en-US" sz="1600" dirty="0">
                <a:latin typeface="Times New Roman" panose="02020603050405020304" pitchFamily="18" charset="0"/>
                <a:cs typeface="Times New Roman" panose="02020603050405020304" pitchFamily="18" charset="0"/>
              </a:rPr>
              <a:t>The purpose of writing the document is as </a:t>
            </a:r>
            <a:r>
              <a:rPr lang="en-US" sz="1600" dirty="0" smtClean="0">
                <a:latin typeface="Times New Roman" panose="02020603050405020304" pitchFamily="18" charset="0"/>
                <a:cs typeface="Times New Roman" panose="02020603050405020304" pitchFamily="18" charset="0"/>
              </a:rPr>
              <a:t>follows :</a:t>
            </a: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1. Describe the functions contained in the </a:t>
            </a:r>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 </a:t>
            </a: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2</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Describe the development and operating environment of the </a:t>
            </a:r>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a:t>
            </a:r>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3</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Describe the table used in the </a:t>
            </a:r>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 attached </a:t>
            </a:r>
            <a:r>
              <a:rPr lang="en-US" sz="1600" dirty="0">
                <a:latin typeface="Times New Roman" panose="02020603050405020304" pitchFamily="18" charset="0"/>
                <a:cs typeface="Times New Roman" panose="02020603050405020304" pitchFamily="18" charset="0"/>
              </a:rPr>
              <a:t>with entity relationship diagrams, </a:t>
            </a:r>
            <a:r>
              <a:rPr lang="en-US" sz="1600" dirty="0" smtClean="0">
                <a:latin typeface="Times New Roman" panose="02020603050405020304" pitchFamily="18" charset="0"/>
                <a:cs typeface="Times New Roman" panose="02020603050405020304" pitchFamily="18" charset="0"/>
              </a:rPr>
              <a:t>class </a:t>
            </a:r>
            <a:r>
              <a:rPr lang="en-US" sz="1600" dirty="0">
                <a:latin typeface="Times New Roman" panose="02020603050405020304" pitchFamily="18" charset="0"/>
                <a:cs typeface="Times New Roman" panose="02020603050405020304" pitchFamily="18" charset="0"/>
              </a:rPr>
              <a:t>diagrams, conceptual data models, physical data models </a:t>
            </a:r>
            <a:r>
              <a:rPr lang="en-US" sz="1600" dirty="0" smtClean="0">
                <a:latin typeface="Times New Roman" panose="02020603050405020304" pitchFamily="18" charset="0"/>
                <a:cs typeface="Times New Roman" panose="02020603050405020304" pitchFamily="18" charset="0"/>
              </a:rPr>
              <a:t>.</a:t>
            </a:r>
          </a:p>
          <a:p>
            <a:pPr algn="just"/>
            <a:r>
              <a:rPr lang="en-US" sz="1600" dirty="0" smtClean="0">
                <a:latin typeface="Times New Roman" panose="02020603050405020304" pitchFamily="18" charset="0"/>
                <a:cs typeface="Times New Roman" panose="02020603050405020304" pitchFamily="18" charset="0"/>
              </a:rPr>
              <a:t>4. </a:t>
            </a:r>
            <a:r>
              <a:rPr lang="en-US" sz="1600" dirty="0">
                <a:latin typeface="Times New Roman" panose="02020603050405020304" pitchFamily="18" charset="0"/>
                <a:cs typeface="Times New Roman" panose="02020603050405020304" pitchFamily="18" charset="0"/>
              </a:rPr>
              <a:t>Explain the testing carried out on the </a:t>
            </a:r>
            <a:r>
              <a:rPr lang="en-US" sz="1600" dirty="0" smtClean="0">
                <a:latin typeface="Times New Roman" panose="02020603050405020304" pitchFamily="18" charset="0"/>
                <a:cs typeface="Times New Roman" panose="02020603050405020304" pitchFamily="18" charset="0"/>
              </a:rPr>
              <a:t>Web-Based Application for Ordering Tables and Dishes of Cafe Tepi Danau Bistro so </a:t>
            </a:r>
            <a:r>
              <a:rPr lang="en-US" sz="1600" dirty="0">
                <a:latin typeface="Times New Roman" panose="02020603050405020304" pitchFamily="18" charset="0"/>
                <a:cs typeface="Times New Roman" panose="02020603050405020304" pitchFamily="18" charset="0"/>
              </a:rPr>
              <a:t>that a conclusion is reached whether the </a:t>
            </a:r>
            <a:r>
              <a:rPr lang="en-US" sz="1600" dirty="0" smtClean="0">
                <a:latin typeface="Times New Roman" panose="02020603050405020304" pitchFamily="18" charset="0"/>
                <a:cs typeface="Times New Roman" panose="02020603050405020304" pitchFamily="18" charset="0"/>
              </a:rPr>
              <a:t>application is </a:t>
            </a:r>
            <a:r>
              <a:rPr lang="en-US" sz="1600" dirty="0">
                <a:latin typeface="Times New Roman" panose="02020603050405020304" pitchFamily="18" charset="0"/>
                <a:cs typeface="Times New Roman" panose="02020603050405020304" pitchFamily="18" charset="0"/>
              </a:rPr>
              <a:t>suitable for use or not. </a:t>
            </a:r>
          </a:p>
          <a:p>
            <a:endParaRPr lang="en-US" dirty="0"/>
          </a:p>
          <a:p>
            <a:endParaRPr lang="en-US" dirty="0"/>
          </a:p>
        </p:txBody>
      </p:sp>
    </p:spTree>
    <p:extLst>
      <p:ext uri="{BB962C8B-B14F-4D97-AF65-F5344CB8AC3E}">
        <p14:creationId xmlns:p14="http://schemas.microsoft.com/office/powerpoint/2010/main" val="2440240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Package Diagram</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113" y="974360"/>
            <a:ext cx="3584280" cy="4006916"/>
          </a:xfrm>
          <a:prstGeom prst="rect">
            <a:avLst/>
          </a:prstGeom>
        </p:spPr>
      </p:pic>
    </p:spTree>
    <p:extLst>
      <p:ext uri="{BB962C8B-B14F-4D97-AF65-F5344CB8AC3E}">
        <p14:creationId xmlns:p14="http://schemas.microsoft.com/office/powerpoint/2010/main" val="1945324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Test Script &amp; Result</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8" name="Rectangle 7"/>
          <p:cNvSpPr/>
          <p:nvPr/>
        </p:nvSpPr>
        <p:spPr>
          <a:xfrm>
            <a:off x="74951" y="1201734"/>
            <a:ext cx="3475631" cy="307777"/>
          </a:xfrm>
          <a:prstGeom prst="rect">
            <a:avLst/>
          </a:prstGeom>
        </p:spPr>
        <p:txBody>
          <a:bodyPr wrap="none">
            <a:spAutoFit/>
          </a:bodyPr>
          <a:lstStyle/>
          <a:p>
            <a:r>
              <a:rPr lang="en-US" b="1" dirty="0" smtClean="0">
                <a:latin typeface="Times New Roman" panose="02020603050405020304" pitchFamily="18" charset="0"/>
              </a:rPr>
              <a:t>Test script &amp; result add </a:t>
            </a:r>
            <a:r>
              <a:rPr lang="en-US" b="1" dirty="0">
                <a:latin typeface="Times New Roman" panose="02020603050405020304" pitchFamily="18" charset="0"/>
              </a:rPr>
              <a:t>the menu of dishes</a:t>
            </a:r>
            <a:endParaRPr lang="en-US" b="1" dirty="0"/>
          </a:p>
        </p:txBody>
      </p:sp>
      <p:sp>
        <p:nvSpPr>
          <p:cNvPr id="9" name="Rectangle 8"/>
          <p:cNvSpPr/>
          <p:nvPr/>
        </p:nvSpPr>
        <p:spPr>
          <a:xfrm>
            <a:off x="4213019" y="2062776"/>
            <a:ext cx="3781805" cy="307777"/>
          </a:xfrm>
          <a:prstGeom prst="rect">
            <a:avLst/>
          </a:prstGeom>
        </p:spPr>
        <p:txBody>
          <a:bodyPr wrap="none">
            <a:spAutoFit/>
          </a:bodyPr>
          <a:lstStyle/>
          <a:p>
            <a:r>
              <a:rPr lang="en-US" b="1" dirty="0" smtClean="0">
                <a:latin typeface="Times New Roman" panose="02020603050405020304" pitchFamily="18" charset="0"/>
              </a:rPr>
              <a:t>Test script &amp; result table </a:t>
            </a:r>
            <a:r>
              <a:rPr lang="en-US" b="1" dirty="0">
                <a:latin typeface="Times New Roman" panose="02020603050405020304" pitchFamily="18" charset="0"/>
              </a:rPr>
              <a:t>and dish reservations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4754" t="35847" r="32213" b="32823"/>
          <a:stretch/>
        </p:blipFill>
        <p:spPr>
          <a:xfrm>
            <a:off x="80392" y="1539904"/>
            <a:ext cx="4132627" cy="220475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5164" t="36284" r="32623" b="32969"/>
          <a:stretch/>
        </p:blipFill>
        <p:spPr>
          <a:xfrm>
            <a:off x="4431460" y="2370553"/>
            <a:ext cx="4030488" cy="2163954"/>
          </a:xfrm>
          <a:prstGeom prst="rect">
            <a:avLst/>
          </a:prstGeom>
        </p:spPr>
      </p:pic>
    </p:spTree>
    <p:extLst>
      <p:ext uri="{BB962C8B-B14F-4D97-AF65-F5344CB8AC3E}">
        <p14:creationId xmlns:p14="http://schemas.microsoft.com/office/powerpoint/2010/main" val="1787041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260" y="36725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Conclusion</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
        <p:nvSpPr>
          <p:cNvPr id="6" name="Rectangle 5"/>
          <p:cNvSpPr/>
          <p:nvPr/>
        </p:nvSpPr>
        <p:spPr>
          <a:xfrm>
            <a:off x="1109607" y="1711016"/>
            <a:ext cx="6828020" cy="1384995"/>
          </a:xfrm>
          <a:prstGeom prst="rect">
            <a:avLst/>
          </a:prstGeom>
        </p:spPr>
        <p:txBody>
          <a:bodyPr wrap="square">
            <a:spAutoFit/>
          </a:bodyPr>
          <a:lstStyle/>
          <a:p>
            <a:pPr algn="just">
              <a:lnSpc>
                <a:spcPct val="150000"/>
              </a:lnSpc>
            </a:pPr>
            <a:r>
              <a:rPr lang="en-US" dirty="0"/>
              <a:t>Web-Based </a:t>
            </a:r>
            <a:r>
              <a:rPr lang="en-US" dirty="0" smtClean="0"/>
              <a:t>Application for </a:t>
            </a:r>
            <a:r>
              <a:rPr lang="en-US" dirty="0"/>
              <a:t>Ordering Tables and Dishes of Cafe Tepi Danau Bistro, aims to make it easier for customers to find out information such as dish menus, profiles, addresses and operating hours of Cafe Tepi Danau Bistro and make orders to be more effective without requiring a long time. </a:t>
            </a:r>
          </a:p>
        </p:txBody>
      </p:sp>
    </p:spTree>
    <p:extLst>
      <p:ext uri="{BB962C8B-B14F-4D97-AF65-F5344CB8AC3E}">
        <p14:creationId xmlns:p14="http://schemas.microsoft.com/office/powerpoint/2010/main" val="729094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211944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DEMO PRODUCT</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Tree>
    <p:extLst>
      <p:ext uri="{BB962C8B-B14F-4D97-AF65-F5344CB8AC3E}">
        <p14:creationId xmlns:p14="http://schemas.microsoft.com/office/powerpoint/2010/main" val="2879478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2119449"/>
            <a:ext cx="5876400" cy="1499400"/>
          </a:xfrm>
        </p:spPr>
        <p:txBody>
          <a:bodyPr/>
          <a:lstStyle/>
          <a:p>
            <a:pPr marL="0" lvl="0" indent="0"/>
            <a:r>
              <a:rPr lang="en-US" sz="3200" dirty="0" smtClean="0">
                <a:latin typeface="Times New Roman" panose="02020603050405020304" pitchFamily="18" charset="0"/>
                <a:cs typeface="Times New Roman" panose="02020603050405020304" pitchFamily="18" charset="0"/>
              </a:rPr>
              <a:t>THANK YOU!!!!! &lt;3</a:t>
            </a:r>
            <a:endParaRPr lang="en-US" sz="3200" dirty="0">
              <a:latin typeface="Times New Roman" panose="02020603050405020304" pitchFamily="18" charset="0"/>
              <a:cs typeface="Times New Roman" panose="02020603050405020304" pitchFamily="18" charset="0"/>
            </a:endParaRPr>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flipH="1">
            <a:off x="652821" y="1768839"/>
            <a:ext cx="913573" cy="307777"/>
          </a:xfrm>
          <a:prstGeom prst="rect">
            <a:avLst/>
          </a:prstGeom>
          <a:noFill/>
        </p:spPr>
        <p:txBody>
          <a:bodyPr wrap="square" rtlCol="0">
            <a:spAutoFit/>
          </a:bodyPr>
          <a:lstStyle/>
          <a:p>
            <a:endParaRPr lang="en-US" dirty="0"/>
          </a:p>
        </p:txBody>
      </p:sp>
      <p:sp>
        <p:nvSpPr>
          <p:cNvPr id="5" name="Rectangle 4"/>
          <p:cNvSpPr/>
          <p:nvPr/>
        </p:nvSpPr>
        <p:spPr>
          <a:xfrm>
            <a:off x="1285406" y="726131"/>
            <a:ext cx="5855226" cy="984885"/>
          </a:xfrm>
          <a:prstGeom prst="rect">
            <a:avLst/>
          </a:prstGeom>
        </p:spPr>
        <p:txBody>
          <a:bodyPr wrap="square">
            <a:spAutoFit/>
          </a:bodyPr>
          <a:lstStyle/>
          <a:p>
            <a:pPr marL="342900" indent="-342900">
              <a:buFont typeface="Arial"/>
              <a:buAutoNum type="arabicPeriod"/>
            </a:pPr>
            <a:endParaRPr lang="en-US" sz="1600" dirty="0" smtClean="0">
              <a:latin typeface="Times New Roman" panose="02020603050405020304" pitchFamily="18" charset="0"/>
            </a:endParaRPr>
          </a:p>
          <a:p>
            <a:endParaRPr lang="en-US" dirty="0" smtClean="0">
              <a:latin typeface="Times New Roman" panose="02020603050405020304" pitchFamily="18" charset="0"/>
            </a:endParaRPr>
          </a:p>
          <a:p>
            <a:endParaRPr lang="en-US" dirty="0" smtClean="0">
              <a:latin typeface="Times New Roman" panose="02020603050405020304" pitchFamily="18" charset="0"/>
            </a:endParaRPr>
          </a:p>
          <a:p>
            <a:pPr marL="342900" indent="-342900">
              <a:buAutoNum type="arabicPeriod"/>
            </a:pPr>
            <a:endParaRPr lang="en-US" dirty="0"/>
          </a:p>
        </p:txBody>
      </p:sp>
    </p:spTree>
    <p:extLst>
      <p:ext uri="{BB962C8B-B14F-4D97-AF65-F5344CB8AC3E}">
        <p14:creationId xmlns:p14="http://schemas.microsoft.com/office/powerpoint/2010/main" val="320688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Current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352318" y="1430496"/>
            <a:ext cx="8304552" cy="280076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At this time, the process of ordering tables and dishes of </a:t>
            </a:r>
            <a:r>
              <a:rPr lang="en-US" sz="1600" dirty="0" smtClean="0">
                <a:latin typeface="Times New Roman" panose="02020603050405020304" pitchFamily="18" charset="0"/>
                <a:cs typeface="Times New Roman" panose="02020603050405020304" pitchFamily="18" charset="0"/>
              </a:rPr>
              <a:t>Cafe Tepi Danau Bistro is </a:t>
            </a:r>
            <a:r>
              <a:rPr lang="en-US" sz="1600" dirty="0">
                <a:latin typeface="Times New Roman" panose="02020603050405020304" pitchFamily="18" charset="0"/>
                <a:cs typeface="Times New Roman" panose="02020603050405020304" pitchFamily="18" charset="0"/>
              </a:rPr>
              <a:t>still running manually which is divided into 2 ways, that is, customers come to Cafe Tepi Danau Bistro </a:t>
            </a:r>
            <a:r>
              <a:rPr lang="en-US" sz="1600" dirty="0" smtClean="0">
                <a:latin typeface="Times New Roman" panose="02020603050405020304" pitchFamily="18" charset="0"/>
                <a:cs typeface="Times New Roman" panose="02020603050405020304" pitchFamily="18" charset="0"/>
              </a:rPr>
              <a:t>to </a:t>
            </a:r>
            <a:r>
              <a:rPr lang="en-US" sz="1600" dirty="0">
                <a:latin typeface="Times New Roman" panose="02020603050405020304" pitchFamily="18" charset="0"/>
                <a:cs typeface="Times New Roman" panose="02020603050405020304" pitchFamily="18" charset="0"/>
              </a:rPr>
              <a:t>order tables and dishes according to their needs. The second way is, customers contact the Cafe Tepi Danau Bistro via WhatsApp to place a table reservation in advance. The ordering process that runs manually is less efficient because customers </a:t>
            </a:r>
            <a:r>
              <a:rPr lang="en-US" sz="1600" dirty="0" smtClean="0">
                <a:latin typeface="Times New Roman" panose="02020603050405020304" pitchFamily="18" charset="0"/>
                <a:cs typeface="Times New Roman" panose="02020603050405020304" pitchFamily="18" charset="0"/>
              </a:rPr>
              <a:t>don’t </a:t>
            </a:r>
            <a:r>
              <a:rPr lang="en-US" sz="1600" dirty="0">
                <a:latin typeface="Times New Roman" panose="02020603050405020304" pitchFamily="18" charset="0"/>
                <a:cs typeface="Times New Roman" panose="02020603050405020304" pitchFamily="18" charset="0"/>
              </a:rPr>
              <a:t>know the crowds in the </a:t>
            </a:r>
            <a:r>
              <a:rPr lang="en-US" sz="1600" dirty="0" smtClean="0">
                <a:latin typeface="Times New Roman" panose="02020603050405020304" pitchFamily="18" charset="0"/>
                <a:cs typeface="Times New Roman" panose="02020603050405020304" pitchFamily="18" charset="0"/>
              </a:rPr>
              <a:t>cafe, </a:t>
            </a:r>
            <a:r>
              <a:rPr lang="en-US" sz="1600" dirty="0">
                <a:latin typeface="Times New Roman" panose="02020603050405020304" pitchFamily="18" charset="0"/>
                <a:cs typeface="Times New Roman" panose="02020603050405020304" pitchFamily="18" charset="0"/>
              </a:rPr>
              <a:t>so it is not uncommon for customers not to get a dining table because of the long queue. The ticket booking process carried out via W</a:t>
            </a:r>
            <a:r>
              <a:rPr lang="en-US" sz="1600" dirty="0" smtClean="0">
                <a:latin typeface="Times New Roman" panose="02020603050405020304" pitchFamily="18" charset="0"/>
                <a:cs typeface="Times New Roman" panose="02020603050405020304" pitchFamily="18" charset="0"/>
              </a:rPr>
              <a:t>hatsApp </a:t>
            </a:r>
            <a:r>
              <a:rPr lang="en-US" sz="1600" dirty="0">
                <a:latin typeface="Times New Roman" panose="02020603050405020304" pitchFamily="18" charset="0"/>
                <a:cs typeface="Times New Roman" panose="02020603050405020304" pitchFamily="18" charset="0"/>
              </a:rPr>
              <a:t>can also take a lot of time because it is possible that the message sent from the customer to the café is hoarded by other messages and cannot handle the entire message quickly. In addition, many of the customers do not fully know information such as addresses and menus available at Cafe Tepi Danau Bistro so they need </a:t>
            </a:r>
            <a:r>
              <a:rPr lang="en-US" sz="1600">
                <a:latin typeface="Times New Roman" panose="02020603050405020304" pitchFamily="18" charset="0"/>
                <a:cs typeface="Times New Roman" panose="02020603050405020304" pitchFamily="18" charset="0"/>
              </a:rPr>
              <a:t>a </a:t>
            </a:r>
            <a:r>
              <a:rPr lang="en-US" sz="1600" smtClean="0">
                <a:latin typeface="Times New Roman" panose="02020603050405020304" pitchFamily="18" charset="0"/>
                <a:cs typeface="Times New Roman" panose="02020603050405020304" pitchFamily="18" charset="0"/>
              </a:rPr>
              <a:t>web app </a:t>
            </a:r>
            <a:r>
              <a:rPr lang="en-US" sz="1600" dirty="0">
                <a:latin typeface="Times New Roman" panose="02020603050405020304" pitchFamily="18" charset="0"/>
                <a:cs typeface="Times New Roman" panose="02020603050405020304" pitchFamily="18" charset="0"/>
              </a:rPr>
              <a:t>that presents information to place an order at Cafe Tepi Danau Bistro.</a:t>
            </a:r>
          </a:p>
        </p:txBody>
      </p:sp>
    </p:spTree>
    <p:extLst>
      <p:ext uri="{BB962C8B-B14F-4D97-AF65-F5344CB8AC3E}">
        <p14:creationId xmlns:p14="http://schemas.microsoft.com/office/powerpoint/2010/main" val="218446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Current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emilih tempat duduk"/>
          <p:cNvPicPr>
            <a:picLocks noChangeAspect="1" noChangeArrowheads="1"/>
          </p:cNvPicPr>
          <p:nvPr/>
        </p:nvPicPr>
        <p:blipFill>
          <a:blip r:embed="rId3">
            <a:extLst>
              <a:ext uri="{28A0092B-C50C-407E-A947-70E740481C1C}">
                <a14:useLocalDpi xmlns:a14="http://schemas.microsoft.com/office/drawing/2010/main" val="0"/>
              </a:ext>
            </a:extLst>
          </a:blip>
          <a:srcRect b="17392"/>
          <a:stretch>
            <a:fillRect/>
          </a:stretch>
        </p:blipFill>
        <p:spPr bwMode="auto">
          <a:xfrm>
            <a:off x="1316032" y="1924689"/>
            <a:ext cx="6336446" cy="239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23472" y="1558977"/>
            <a:ext cx="2968801" cy="307777"/>
          </a:xfrm>
          <a:prstGeom prst="rect">
            <a:avLst/>
          </a:prstGeom>
          <a:noFill/>
        </p:spPr>
        <p:txBody>
          <a:bodyPr wrap="square" rtlCol="0">
            <a:spAutoFit/>
          </a:bodyPr>
          <a:lstStyle/>
          <a:p>
            <a:r>
              <a:rPr lang="en-US" b="1" dirty="0" smtClean="0"/>
              <a:t>1. BPMN </a:t>
            </a:r>
            <a:r>
              <a:rPr lang="en-US" b="1" dirty="0"/>
              <a:t>Chooses </a:t>
            </a:r>
            <a:r>
              <a:rPr lang="en-US" b="1" dirty="0" smtClean="0"/>
              <a:t>Table </a:t>
            </a:r>
            <a:r>
              <a:rPr lang="en-US" b="1" dirty="0"/>
              <a:t>Directly</a:t>
            </a:r>
          </a:p>
        </p:txBody>
      </p:sp>
    </p:spTree>
    <p:extLst>
      <p:ext uri="{BB962C8B-B14F-4D97-AF65-F5344CB8AC3E}">
        <p14:creationId xmlns:p14="http://schemas.microsoft.com/office/powerpoint/2010/main" val="204938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Current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3420"/>
          <a:stretch/>
        </p:blipFill>
        <p:spPr>
          <a:xfrm>
            <a:off x="1173030" y="1918371"/>
            <a:ext cx="6663127" cy="2609576"/>
          </a:xfrm>
          <a:prstGeom prst="rect">
            <a:avLst/>
          </a:prstGeom>
        </p:spPr>
      </p:pic>
      <p:sp>
        <p:nvSpPr>
          <p:cNvPr id="6" name="TextBox 5"/>
          <p:cNvSpPr txBox="1"/>
          <p:nvPr/>
        </p:nvSpPr>
        <p:spPr>
          <a:xfrm>
            <a:off x="423472" y="1558977"/>
            <a:ext cx="3601387" cy="307777"/>
          </a:xfrm>
          <a:prstGeom prst="rect">
            <a:avLst/>
          </a:prstGeom>
          <a:noFill/>
        </p:spPr>
        <p:txBody>
          <a:bodyPr wrap="square" rtlCol="0">
            <a:spAutoFit/>
          </a:bodyPr>
          <a:lstStyle/>
          <a:p>
            <a:r>
              <a:rPr lang="en-US" b="1" dirty="0"/>
              <a:t>2</a:t>
            </a:r>
            <a:r>
              <a:rPr lang="en-US" b="1" dirty="0" smtClean="0"/>
              <a:t>. </a:t>
            </a:r>
            <a:r>
              <a:rPr lang="en-US" b="1"/>
              <a:t>BPMN </a:t>
            </a:r>
            <a:r>
              <a:rPr lang="en-US" b="1" smtClean="0"/>
              <a:t>Orders Menu </a:t>
            </a:r>
            <a:r>
              <a:rPr lang="en-US" b="1" dirty="0"/>
              <a:t>Directly</a:t>
            </a:r>
          </a:p>
        </p:txBody>
      </p:sp>
    </p:spTree>
    <p:extLst>
      <p:ext uri="{BB962C8B-B14F-4D97-AF65-F5344CB8AC3E}">
        <p14:creationId xmlns:p14="http://schemas.microsoft.com/office/powerpoint/2010/main" val="1546707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Current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445"/>
          <a:stretch/>
        </p:blipFill>
        <p:spPr>
          <a:xfrm>
            <a:off x="1041866" y="1633752"/>
            <a:ext cx="6595672" cy="2855803"/>
          </a:xfrm>
          <a:prstGeom prst="rect">
            <a:avLst/>
          </a:prstGeom>
        </p:spPr>
      </p:pic>
      <p:sp>
        <p:nvSpPr>
          <p:cNvPr id="6" name="Rectangle 5"/>
          <p:cNvSpPr/>
          <p:nvPr/>
        </p:nvSpPr>
        <p:spPr>
          <a:xfrm>
            <a:off x="538025" y="1272906"/>
            <a:ext cx="3111749" cy="307777"/>
          </a:xfrm>
          <a:prstGeom prst="rect">
            <a:avLst/>
          </a:prstGeom>
        </p:spPr>
        <p:txBody>
          <a:bodyPr wrap="none">
            <a:spAutoFit/>
          </a:bodyPr>
          <a:lstStyle/>
          <a:p>
            <a:r>
              <a:rPr lang="en-US" b="1" dirty="0" smtClean="0"/>
              <a:t>3. BPMN </a:t>
            </a:r>
            <a:r>
              <a:rPr lang="en-US" b="1" dirty="0"/>
              <a:t>Makes Payments Directly</a:t>
            </a:r>
          </a:p>
        </p:txBody>
      </p:sp>
    </p:spTree>
    <p:extLst>
      <p:ext uri="{BB962C8B-B14F-4D97-AF65-F5344CB8AC3E}">
        <p14:creationId xmlns:p14="http://schemas.microsoft.com/office/powerpoint/2010/main" val="72390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94" y="560682"/>
            <a:ext cx="5876400" cy="1499400"/>
          </a:xfrm>
        </p:spPr>
        <p:txBody>
          <a:bodyPr/>
          <a:lstStyle/>
          <a:p>
            <a:pPr marL="0" lvl="0" indent="0"/>
            <a:r>
              <a:rPr lang="en-US" sz="3200" dirty="0" smtClean="0"/>
              <a:t>Current System</a:t>
            </a:r>
            <a:endParaRPr lang="en-US" sz="3200" dirty="0"/>
          </a:p>
        </p:txBody>
      </p:sp>
      <p:pic>
        <p:nvPicPr>
          <p:cNvPr id="4" name="Picture 2" descr="https://lh5.googleusercontent.com/6AoOrHQEmWribb-rKTDU1a490ab8LKhUtgc9cxZavYdWKvEs_pZE_zdOcpWf1MiiN94th6zty2__itKaSFkjfUDyDOBfoEavaRx_W22h3QdXn0mK6Tyhvbtld8OhsSszjhunXdW2PxHjfmAZ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1" y="367259"/>
            <a:ext cx="697042" cy="6970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1612"/>
          <a:stretch/>
        </p:blipFill>
        <p:spPr>
          <a:xfrm>
            <a:off x="1566394" y="1635580"/>
            <a:ext cx="6303365" cy="3091531"/>
          </a:xfrm>
          <a:prstGeom prst="rect">
            <a:avLst/>
          </a:prstGeom>
        </p:spPr>
      </p:pic>
      <p:sp>
        <p:nvSpPr>
          <p:cNvPr id="6" name="Rectangle 5"/>
          <p:cNvSpPr/>
          <p:nvPr/>
        </p:nvSpPr>
        <p:spPr>
          <a:xfrm>
            <a:off x="423472" y="1310382"/>
            <a:ext cx="2972289" cy="307777"/>
          </a:xfrm>
          <a:prstGeom prst="rect">
            <a:avLst/>
          </a:prstGeom>
        </p:spPr>
        <p:txBody>
          <a:bodyPr wrap="none">
            <a:spAutoFit/>
          </a:bodyPr>
          <a:lstStyle/>
          <a:p>
            <a:r>
              <a:rPr lang="en-US" b="1" dirty="0" smtClean="0"/>
              <a:t>4. BPMN </a:t>
            </a:r>
            <a:r>
              <a:rPr lang="en-US" b="1" dirty="0"/>
              <a:t>Ordering </a:t>
            </a:r>
            <a:r>
              <a:rPr lang="en-US" b="1" dirty="0" smtClean="0"/>
              <a:t>Via </a:t>
            </a:r>
            <a:r>
              <a:rPr lang="en-US" b="1" dirty="0"/>
              <a:t>WhatsApp</a:t>
            </a:r>
          </a:p>
        </p:txBody>
      </p:sp>
    </p:spTree>
    <p:extLst>
      <p:ext uri="{BB962C8B-B14F-4D97-AF65-F5344CB8AC3E}">
        <p14:creationId xmlns:p14="http://schemas.microsoft.com/office/powerpoint/2010/main" val="2586889455"/>
      </p:ext>
    </p:extLst>
  </p:cSld>
  <p:clrMapOvr>
    <a:masterClrMapping/>
  </p:clrMapOvr>
</p:sld>
</file>

<file path=ppt/theme/theme1.xml><?xml version="1.0" encoding="utf-8"?>
<a:theme xmlns:a="http://schemas.openxmlformats.org/drawingml/2006/main" name="Traditional Medicine Workshop by Slidesgo">
  <a:themeElements>
    <a:clrScheme name="Simple Light">
      <a:dk1>
        <a:srgbClr val="212D3D"/>
      </a:dk1>
      <a:lt1>
        <a:srgbClr val="476BAC"/>
      </a:lt1>
      <a:dk2>
        <a:srgbClr val="FFFFFF"/>
      </a:dk2>
      <a:lt2>
        <a:srgbClr val="EED9DE"/>
      </a:lt2>
      <a:accent1>
        <a:srgbClr val="72839B"/>
      </a:accent1>
      <a:accent2>
        <a:srgbClr val="FFD1AB"/>
      </a:accent2>
      <a:accent3>
        <a:srgbClr val="FFB3A9"/>
      </a:accent3>
      <a:accent4>
        <a:srgbClr val="FF998D"/>
      </a:accent4>
      <a:accent5>
        <a:srgbClr val="E5A5A1"/>
      </a:accent5>
      <a:accent6>
        <a:srgbClr val="FFEEDC"/>
      </a:accent6>
      <a:hlink>
        <a:srgbClr val="212D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1078</Words>
  <Application>Microsoft Office PowerPoint</Application>
  <PresentationFormat>On-screen Show (16:9)</PresentationFormat>
  <Paragraphs>192</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Montserrat Black</vt:lpstr>
      <vt:lpstr>Livvic</vt:lpstr>
      <vt:lpstr>Arial</vt:lpstr>
      <vt:lpstr>Times New Roman</vt:lpstr>
      <vt:lpstr>Wingdings</vt:lpstr>
      <vt:lpstr>Traditional Medicine Workshop by Slidesgo</vt:lpstr>
      <vt:lpstr>Web-Based Application for Ordering Tables and Dishes of Cafe Tepi Danau Bistro</vt:lpstr>
      <vt:lpstr>Outlines</vt:lpstr>
      <vt:lpstr>Introduction</vt:lpstr>
      <vt:lpstr>Purpose Of Document</vt:lpstr>
      <vt:lpstr>Current System</vt:lpstr>
      <vt:lpstr>Current System</vt:lpstr>
      <vt:lpstr>Current System</vt:lpstr>
      <vt:lpstr>Current System</vt:lpstr>
      <vt:lpstr>Current System</vt:lpstr>
      <vt:lpstr>Target System</vt:lpstr>
      <vt:lpstr>Target System</vt:lpstr>
      <vt:lpstr>Functions in the web app</vt:lpstr>
      <vt:lpstr>Use Case Diagram</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Use Case Scenario</vt:lpstr>
      <vt:lpstr>Entity Relationship Diagram</vt:lpstr>
      <vt:lpstr>Non-functional Requirements</vt:lpstr>
      <vt:lpstr>Conseptual Data Model</vt:lpstr>
      <vt:lpstr>Physical Data Model</vt:lpstr>
      <vt:lpstr>Class Diagram</vt:lpstr>
      <vt:lpstr>Sequence Diagram</vt:lpstr>
      <vt:lpstr>Package Diagram</vt:lpstr>
      <vt:lpstr>Test Script &amp; Result</vt:lpstr>
      <vt:lpstr>Conclusion</vt:lpstr>
      <vt:lpstr>DEMO PRODUCT</vt:lpstr>
      <vt:lpstr>THANK YOU!!!!! &lt;3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System of Table Ordering and Dishes Cafe Tepi Danau Bistro</dc:title>
  <dc:creator>win10</dc:creator>
  <cp:lastModifiedBy>win10</cp:lastModifiedBy>
  <cp:revision>40</cp:revision>
  <dcterms:modified xsi:type="dcterms:W3CDTF">2022-06-15T00:53:11Z</dcterms:modified>
</cp:coreProperties>
</file>